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7"/>
  </p:notesMasterIdLst>
  <p:sldIdLst>
    <p:sldId id="256" r:id="rId2"/>
    <p:sldId id="258" r:id="rId3"/>
    <p:sldId id="257" r:id="rId4"/>
    <p:sldId id="260" r:id="rId5"/>
    <p:sldId id="259" r:id="rId6"/>
    <p:sldId id="261" r:id="rId7"/>
    <p:sldId id="266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8"/>
      <p:bold r:id="rId49"/>
    </p:embeddedFont>
    <p:embeddedFont>
      <p:font typeface="Barlow Semi Condensed" panose="00000506000000000000" pitchFamily="2" charset="0"/>
      <p:regular r:id="rId50"/>
      <p:bold r:id="rId51"/>
      <p:italic r:id="rId52"/>
      <p:boldItalic r:id="rId53"/>
    </p:embeddedFont>
    <p:embeddedFont>
      <p:font typeface="Barlow Semi Condensed Medium" panose="00000606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Fjalla One" panose="020B0604020202020204" charset="0"/>
      <p:regular r:id="rId62"/>
    </p:embeddedFont>
    <p:embeddedFont>
      <p:font typeface="Palatino Linotype" panose="02040502050505030304" pitchFamily="18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6858FC-B74B-45C0-B15C-D151A0197FBB}">
  <a:tblStyle styleId="{2A6858FC-B74B-45C0-B15C-D151A0197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86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75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31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dirty="0">
                <a:solidFill>
                  <a:schemeClr val="dk2"/>
                </a:solidFill>
              </a:rPr>
              <a:t>Bank Loan Case Study</a:t>
            </a: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30010" y="3707579"/>
            <a:ext cx="3526749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Manan Yadav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yadavmry5051@gmail.com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09DC-B03E-4071-924D-C173389F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FE16B33-FD59-4456-9C61-157E0D044BB1}"/>
              </a:ext>
            </a:extLst>
          </p:cNvPr>
          <p:cNvSpPr txBox="1"/>
          <p:nvPr/>
        </p:nvSpPr>
        <p:spPr>
          <a:xfrm>
            <a:off x="1007919" y="911028"/>
            <a:ext cx="4252918" cy="10278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Converting</a:t>
            </a:r>
            <a:r>
              <a:rPr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Negative</a:t>
            </a:r>
            <a:r>
              <a:rPr spc="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Days</a:t>
            </a:r>
            <a:r>
              <a:rPr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</a:t>
            </a:r>
            <a:r>
              <a:rPr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Positive</a:t>
            </a:r>
            <a:r>
              <a:rPr spc="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Days</a:t>
            </a:r>
            <a:r>
              <a:rPr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columns-</a:t>
            </a:r>
            <a:r>
              <a:rPr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abs()</a:t>
            </a:r>
            <a:r>
              <a:rPr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unique().</a:t>
            </a:r>
            <a:endParaRPr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Replacing</a:t>
            </a:r>
            <a:r>
              <a:rPr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Flag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from</a:t>
            </a:r>
            <a:r>
              <a:rPr spc="-1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‘Y’</a:t>
            </a:r>
            <a:r>
              <a:rPr spc="-1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pc="-1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‘N’</a:t>
            </a:r>
            <a:r>
              <a:rPr spc="-1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1 </a:t>
            </a:r>
            <a:r>
              <a:rPr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0.</a:t>
            </a: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</a:t>
            </a:r>
            <a:r>
              <a:rPr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ci</a:t>
            </a:r>
            <a:r>
              <a:rPr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</a:t>
            </a:r>
            <a:r>
              <a:rPr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X</a:t>
            </a:r>
            <a:r>
              <a:rPr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NA</a:t>
            </a:r>
            <a:r>
              <a:rPr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1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</a:t>
            </a:r>
            <a:r>
              <a:rPr spc="-1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lue</a:t>
            </a:r>
            <a:r>
              <a:rPr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‘</a:t>
            </a:r>
            <a:r>
              <a:rPr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F’</a:t>
            </a:r>
            <a:r>
              <a:rPr spc="-1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</a:t>
            </a:r>
            <a:r>
              <a:rPr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nd</a:t>
            </a:r>
            <a:r>
              <a:rPr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</a:t>
            </a:r>
            <a:r>
              <a:rPr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.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895B63CA-6F19-4F9F-95E7-D15C16FF68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2921" y="2061811"/>
            <a:ext cx="2961131" cy="1339595"/>
          </a:xfrm>
          <a:prstGeom prst="rect">
            <a:avLst/>
          </a:prstGeom>
        </p:spPr>
      </p:pic>
      <p:pic>
        <p:nvPicPr>
          <p:cNvPr id="5" name="object 8">
            <a:extLst>
              <a:ext uri="{FF2B5EF4-FFF2-40B4-BE49-F238E27FC236}">
                <a16:creationId xmlns:a16="http://schemas.microsoft.com/office/drawing/2014/main" id="{9434424C-2772-419E-AB09-1C32FEF278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7082" y="3524345"/>
            <a:ext cx="3493006" cy="1652015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4918B6B2-8DFA-4F49-8B16-C01A9526F5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7919" y="2173062"/>
            <a:ext cx="3699163" cy="263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FB68-B554-4ABB-A787-5FD04FA0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Binning data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70CA2CA-000E-4B8E-84AC-C5AB66FE7CF4}"/>
              </a:ext>
            </a:extLst>
          </p:cNvPr>
          <p:cNvSpPr txBox="1"/>
          <p:nvPr/>
        </p:nvSpPr>
        <p:spPr>
          <a:xfrm>
            <a:off x="1142079" y="1084106"/>
            <a:ext cx="7149866" cy="133818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following</a:t>
            </a:r>
            <a:r>
              <a:rPr sz="1200" spc="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list</a:t>
            </a:r>
            <a:r>
              <a:rPr sz="12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were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binned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into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groups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for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better</a:t>
            </a:r>
            <a:r>
              <a:rPr sz="1200" spc="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readability</a:t>
            </a:r>
            <a:r>
              <a:rPr sz="1200" spc="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analysis:-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AMT_INCOME_TOTAL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Income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Group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AMT_CREDIT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Credit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Group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200" spc="-3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YS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_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Age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Gro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</a:t>
            </a:r>
            <a:r>
              <a:rPr sz="12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Unwanted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were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removed.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20CFD25E-8C95-4257-95F6-21EBBE40F6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055" y="2593119"/>
            <a:ext cx="7280146" cy="22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2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EEBE-A354-4718-A13F-8220C6C5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analysis</a:t>
            </a:r>
            <a:endParaRPr lang="en-IN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A7E8930A-ADFE-44E2-BF44-F9C9B0A7F7FF}"/>
              </a:ext>
            </a:extLst>
          </p:cNvPr>
          <p:cNvSpPr txBox="1"/>
          <p:nvPr/>
        </p:nvSpPr>
        <p:spPr>
          <a:xfrm>
            <a:off x="948527" y="911028"/>
            <a:ext cx="2812982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IQR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200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T_INCOME_TO</a:t>
            </a:r>
            <a:r>
              <a:rPr sz="1200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AL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</a:t>
            </a:r>
            <a:r>
              <a:rPr sz="12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very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im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it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has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large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number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outliers.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marR="87630" indent="-342900">
              <a:lnSpc>
                <a:spcPct val="10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Third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quartile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AMT_CREDIT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larger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as</a:t>
            </a:r>
            <a:r>
              <a:rPr lang="en-US" sz="12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compared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First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quartile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which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means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that</a:t>
            </a:r>
            <a:r>
              <a:rPr lang="en-US"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most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Credit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amount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loan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lang="en-US"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custome</a:t>
            </a:r>
            <a:r>
              <a:rPr sz="12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rs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</a:t>
            </a:r>
            <a:r>
              <a:rPr sz="12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res</a:t>
            </a:r>
            <a:r>
              <a:rPr sz="12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ir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qua</a:t>
            </a:r>
            <a:r>
              <a:rPr sz="12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rti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.</a:t>
            </a:r>
            <a:r>
              <a:rPr sz="12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lang="en-US"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there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large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number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outliers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present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 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AMT_CREDIT.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marR="345440" indent="-342900">
              <a:lnSpc>
                <a:spcPct val="10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Third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quartile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AMT_ANNUITY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slightly</a:t>
            </a:r>
            <a:r>
              <a:rPr lang="en-US"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larger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than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First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quartile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there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are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large</a:t>
            </a:r>
            <a:r>
              <a:rPr lang="en-US"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number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outliers.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 indent="-342900">
              <a:lnSpc>
                <a:spcPct val="100000"/>
              </a:lnSpc>
              <a:buAutoNum type="arabicPeriod" startAt="2"/>
              <a:tabLst>
                <a:tab pos="354965" algn="l"/>
                <a:tab pos="355600" algn="l"/>
              </a:tabLst>
            </a:pPr>
            <a:r>
              <a:rPr sz="12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CNT_CHILDREN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have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</a:t>
            </a:r>
            <a:r>
              <a:rPr sz="1200"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values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having</a:t>
            </a:r>
            <a:endParaRPr sz="12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children</a:t>
            </a: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more</a:t>
            </a:r>
            <a:r>
              <a:rPr sz="12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than</a:t>
            </a:r>
            <a:r>
              <a:rPr sz="12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5.</a:t>
            </a:r>
          </a:p>
          <a:p>
            <a:pPr marL="355600" marR="5080" indent="-342900">
              <a:lnSpc>
                <a:spcPct val="100000"/>
              </a:lnSpc>
              <a:buAutoNum type="arabicPeriod" startAt="5"/>
              <a:tabLst>
                <a:tab pos="354965" algn="l"/>
                <a:tab pos="355600" algn="l"/>
              </a:tabLst>
            </a:pPr>
            <a:r>
              <a:rPr sz="12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IQR</a:t>
            </a:r>
            <a:r>
              <a:rPr sz="12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for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DAYS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EMPLOYED</a:t>
            </a:r>
            <a:r>
              <a:rPr sz="12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very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slim.</a:t>
            </a:r>
            <a:r>
              <a:rPr sz="12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Most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lang="en-US"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12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outliers</a:t>
            </a:r>
            <a:r>
              <a:rPr sz="12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are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present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below</a:t>
            </a:r>
            <a:r>
              <a:rPr sz="12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25000.</a:t>
            </a:r>
            <a:r>
              <a:rPr lang="en-US"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2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 </a:t>
            </a:r>
            <a:r>
              <a:rPr sz="12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outlier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present</a:t>
            </a:r>
            <a:r>
              <a:rPr sz="12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2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375000.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CC350E5-1D76-4560-A1B9-8C04AA2B2C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9245" y="1086436"/>
            <a:ext cx="4266228" cy="34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9055-6AD4-4DBA-89CA-6F485881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imbalance</a:t>
            </a:r>
            <a:endParaRPr lang="en-IN" dirty="0"/>
          </a:p>
        </p:txBody>
      </p:sp>
      <p:pic>
        <p:nvPicPr>
          <p:cNvPr id="3" name="object 6">
            <a:extLst>
              <a:ext uri="{FF2B5EF4-FFF2-40B4-BE49-F238E27FC236}">
                <a16:creationId xmlns:a16="http://schemas.microsoft.com/office/drawing/2014/main" id="{6C981E28-A5D2-4E76-880F-A5EA190F95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8318" y="911028"/>
            <a:ext cx="4053839" cy="3796054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961BC593-04E6-4320-88B5-DBCA9E9EFFA4}"/>
              </a:ext>
            </a:extLst>
          </p:cNvPr>
          <p:cNvSpPr txBox="1"/>
          <p:nvPr/>
        </p:nvSpPr>
        <p:spPr>
          <a:xfrm>
            <a:off x="981919" y="1228511"/>
            <a:ext cx="2862718" cy="31726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6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im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</a:t>
            </a:r>
            <a:r>
              <a:rPr sz="16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sz="16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nc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600" spc="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1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wa</a:t>
            </a:r>
            <a:r>
              <a:rPr sz="16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sz="16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</a:t>
            </a: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sz="16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</a:t>
            </a:r>
            <a:r>
              <a:rPr sz="16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ul</a:t>
            </a: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6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600" spc="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1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</a:t>
            </a:r>
            <a:r>
              <a:rPr sz="1600" spc="-1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rious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columns.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marR="113030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6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he</a:t>
            </a:r>
            <a:r>
              <a:rPr sz="16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gra</a:t>
            </a:r>
            <a:r>
              <a:rPr sz="16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sz="1600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1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</a:t>
            </a:r>
            <a:r>
              <a:rPr sz="16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6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sz="16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sz="16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at</a:t>
            </a:r>
            <a:r>
              <a:rPr sz="16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6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 </a:t>
            </a:r>
            <a:r>
              <a:rPr sz="1600" spc="-1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GET  column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6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has</a:t>
            </a:r>
            <a:r>
              <a:rPr sz="16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16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highest</a:t>
            </a:r>
            <a:r>
              <a:rPr sz="16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imbalance.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On</a:t>
            </a:r>
            <a:r>
              <a:rPr sz="16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</a:t>
            </a: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lcul</a:t>
            </a:r>
            <a:r>
              <a:rPr sz="16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</a:t>
            </a:r>
            <a:r>
              <a:rPr sz="1600" spc="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1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</a:t>
            </a:r>
            <a:r>
              <a:rPr sz="16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sz="16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he</a:t>
            </a:r>
            <a:r>
              <a:rPr sz="16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sz="16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sz="16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>
              <a:lnSpc>
                <a:spcPct val="100000"/>
              </a:lnSpc>
            </a:pPr>
            <a:r>
              <a:rPr sz="16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Imbalance</a:t>
            </a:r>
            <a:r>
              <a:rPr sz="16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Ratio</a:t>
            </a:r>
            <a:r>
              <a:rPr sz="16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is</a:t>
            </a:r>
            <a:r>
              <a:rPr sz="16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b="1" u="sng" dirty="0">
                <a:solidFill>
                  <a:schemeClr val="tx1"/>
                </a:solidFill>
                <a:uFill>
                  <a:solidFill>
                    <a:srgbClr val="1F2C8F"/>
                  </a:solidFill>
                </a:uFill>
                <a:latin typeface="Bahnschrift" panose="020B0502040204020203" pitchFamily="34" charset="0"/>
                <a:cs typeface="Palatino Linotype"/>
              </a:rPr>
              <a:t>11.39</a:t>
            </a:r>
            <a:r>
              <a:rPr sz="1600" b="1" u="sng" spc="-15" dirty="0">
                <a:solidFill>
                  <a:schemeClr val="tx1"/>
                </a:solidFill>
                <a:uFill>
                  <a:solidFill>
                    <a:srgbClr val="1F2C8F"/>
                  </a:solidFill>
                </a:u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b="1" u="sng" dirty="0">
                <a:solidFill>
                  <a:schemeClr val="tx1"/>
                </a:solidFill>
                <a:uFill>
                  <a:solidFill>
                    <a:srgbClr val="1F2C8F"/>
                  </a:solidFill>
                </a:uFill>
                <a:latin typeface="Bahnschrift" panose="020B0502040204020203" pitchFamily="34" charset="0"/>
                <a:cs typeface="Palatino Linotype"/>
              </a:rPr>
              <a:t>:</a:t>
            </a:r>
            <a:r>
              <a:rPr sz="1600" b="1" u="sng" spc="-5" dirty="0">
                <a:solidFill>
                  <a:schemeClr val="tx1"/>
                </a:solidFill>
                <a:uFill>
                  <a:solidFill>
                    <a:srgbClr val="1F2C8F"/>
                  </a:solidFill>
                </a:u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b="1" u="sng" dirty="0">
                <a:solidFill>
                  <a:schemeClr val="tx1"/>
                </a:solidFill>
                <a:uFill>
                  <a:solidFill>
                    <a:srgbClr val="1F2C8F"/>
                  </a:solidFill>
                </a:uFill>
                <a:latin typeface="Bahnschrift" panose="020B0502040204020203" pitchFamily="34" charset="0"/>
                <a:cs typeface="Palatino Linotype"/>
              </a:rPr>
              <a:t>1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6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TARGET</a:t>
            </a:r>
            <a:r>
              <a:rPr sz="16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0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– </a:t>
            </a:r>
            <a:r>
              <a:rPr sz="16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Re-payers</a:t>
            </a:r>
            <a:r>
              <a:rPr sz="16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(Non-</a:t>
            </a:r>
            <a:r>
              <a:rPr sz="16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Defaulters).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6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TAR</a:t>
            </a:r>
            <a:r>
              <a:rPr lang="en-US" sz="16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</a:t>
            </a:r>
            <a:r>
              <a:rPr sz="16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ET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1</a:t>
            </a:r>
            <a:r>
              <a:rPr sz="16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–</a:t>
            </a:r>
            <a:r>
              <a:rPr sz="16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16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Defaulters.</a:t>
            </a:r>
            <a:endParaRPr sz="16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72317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CE4A-3DDA-47EC-AAAE-9AC1A531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92A9AA1-1946-47B5-84D6-D2C752B54D35}"/>
              </a:ext>
            </a:extLst>
          </p:cNvPr>
          <p:cNvSpPr txBox="1"/>
          <p:nvPr/>
        </p:nvSpPr>
        <p:spPr>
          <a:xfrm>
            <a:off x="1236518" y="1108359"/>
            <a:ext cx="6352053" cy="3244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Univariate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analysis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explores</a:t>
            </a:r>
            <a:r>
              <a:rPr sz="20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each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variable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set,</a:t>
            </a:r>
            <a:r>
              <a:rPr sz="20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separately.</a:t>
            </a:r>
            <a:r>
              <a:rPr sz="20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It</a:t>
            </a:r>
            <a:r>
              <a:rPr sz="20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looks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at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range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20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values,</a:t>
            </a:r>
            <a:r>
              <a:rPr sz="20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as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well</a:t>
            </a:r>
            <a:r>
              <a:rPr sz="20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as</a:t>
            </a:r>
            <a:r>
              <a:rPr lang="en-US" sz="20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central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tendency</a:t>
            </a:r>
            <a:r>
              <a:rPr sz="2000" spc="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values.</a:t>
            </a:r>
            <a:r>
              <a:rPr sz="2000" spc="-1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It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describes</a:t>
            </a:r>
            <a:r>
              <a:rPr sz="2000" spc="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pattern</a:t>
            </a:r>
            <a:r>
              <a:rPr sz="2000" spc="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of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response</a:t>
            </a:r>
            <a:r>
              <a:rPr sz="20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to</a:t>
            </a:r>
            <a:r>
              <a:rPr sz="20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variable.</a:t>
            </a:r>
            <a:r>
              <a:rPr sz="20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It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describes</a:t>
            </a:r>
            <a:r>
              <a:rPr sz="2000"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each</a:t>
            </a:r>
            <a:r>
              <a:rPr lang="en-US"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variable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on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its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own.</a:t>
            </a:r>
            <a:r>
              <a:rPr sz="2000" spc="-1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Descriptive</a:t>
            </a:r>
            <a:r>
              <a:rPr sz="2000" spc="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statistics</a:t>
            </a:r>
            <a:r>
              <a:rPr sz="2000" spc="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describe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summarize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data.</a:t>
            </a:r>
            <a:endParaRPr sz="20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20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Analysis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1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was</a:t>
            </a:r>
            <a:r>
              <a:rPr sz="20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performed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based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on</a:t>
            </a:r>
            <a:r>
              <a:rPr sz="20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Categorical</a:t>
            </a:r>
            <a:r>
              <a:rPr sz="2000" spc="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Continuous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</a:t>
            </a:r>
            <a:endParaRPr sz="20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20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Count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Plots</a:t>
            </a:r>
            <a:r>
              <a:rPr sz="2000"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9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were</a:t>
            </a:r>
            <a:r>
              <a:rPr sz="20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generated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for</a:t>
            </a:r>
            <a:r>
              <a:rPr sz="20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Categorical</a:t>
            </a:r>
            <a:r>
              <a:rPr sz="2000" spc="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Data.</a:t>
            </a:r>
            <a:endParaRPr sz="20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2000" spc="-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Distribution</a:t>
            </a:r>
            <a:r>
              <a:rPr sz="2000" spc="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Plots</a:t>
            </a:r>
            <a:r>
              <a:rPr sz="20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were</a:t>
            </a:r>
            <a:r>
              <a:rPr sz="20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generated</a:t>
            </a:r>
            <a:r>
              <a:rPr sz="20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for</a:t>
            </a:r>
            <a:r>
              <a:rPr sz="20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Continuous</a:t>
            </a:r>
            <a:r>
              <a:rPr sz="20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Data.</a:t>
            </a:r>
            <a:endParaRPr sz="20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62689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916B-547F-4222-8FBA-FD49D893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C8DB9E7-C332-45BB-8C49-F5387634B093}"/>
              </a:ext>
            </a:extLst>
          </p:cNvPr>
          <p:cNvSpPr txBox="1"/>
          <p:nvPr/>
        </p:nvSpPr>
        <p:spPr>
          <a:xfrm>
            <a:off x="994388" y="911028"/>
            <a:ext cx="6156689" cy="184986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5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 </a:t>
            </a:r>
            <a:r>
              <a:rPr sz="1800" spc="-60" dirty="0">
                <a:solidFill>
                  <a:srgbClr val="1F2C8F"/>
                </a:solidFill>
                <a:latin typeface="Palatino Linotype"/>
                <a:cs typeface="Palatino Linotype"/>
              </a:rPr>
              <a:t>Gender</a:t>
            </a:r>
            <a:endParaRPr sz="1800"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females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slightly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male.</a:t>
            </a:r>
            <a:endParaRPr sz="1800"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Non-defaulters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non-defaulters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well.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females</a:t>
            </a:r>
            <a:r>
              <a:rPr sz="1800" dirty="0">
                <a:latin typeface="Arial MT"/>
                <a:cs typeface="Arial MT"/>
              </a:rPr>
              <a:t> are </a:t>
            </a:r>
            <a:r>
              <a:rPr sz="1800" spc="-5" dirty="0">
                <a:latin typeface="Arial MT"/>
                <a:cs typeface="Arial MT"/>
              </a:rPr>
              <a:t>more </a:t>
            </a:r>
            <a:r>
              <a:rPr sz="1800" dirty="0">
                <a:latin typeface="Arial MT"/>
                <a:cs typeface="Arial MT"/>
              </a:rPr>
              <a:t>in</a:t>
            </a:r>
          </a:p>
          <a:p>
            <a:pPr marL="36004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male.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68DFD5AD-458B-491E-A156-5CE7F0267B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854" y="2746572"/>
            <a:ext cx="6618142" cy="22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C20F-45DB-48AF-9D9C-F684F184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E010024-5F29-4938-907F-389263215428}"/>
              </a:ext>
            </a:extLst>
          </p:cNvPr>
          <p:cNvSpPr txBox="1"/>
          <p:nvPr/>
        </p:nvSpPr>
        <p:spPr>
          <a:xfrm>
            <a:off x="1260912" y="216368"/>
            <a:ext cx="6988154" cy="1572866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5" dirty="0">
                <a:solidFill>
                  <a:srgbClr val="1F2C8F"/>
                </a:solidFill>
                <a:latin typeface="Palatino Linotype"/>
                <a:cs typeface="Palatino Linotype"/>
              </a:rPr>
              <a:t>B</a:t>
            </a:r>
            <a:r>
              <a:rPr sz="1800" spc="-105" dirty="0">
                <a:solidFill>
                  <a:srgbClr val="1F2C8F"/>
                </a:solidFill>
                <a:latin typeface="Palatino Linotype"/>
                <a:cs typeface="Palatino Linotype"/>
              </a:rPr>
              <a:t>ased</a:t>
            </a:r>
            <a:r>
              <a:rPr sz="1800" spc="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n</a:t>
            </a:r>
            <a:r>
              <a:rPr sz="1800" spc="-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110" dirty="0">
                <a:solidFill>
                  <a:srgbClr val="1F2C8F"/>
                </a:solidFill>
                <a:latin typeface="Palatino Linotype"/>
                <a:cs typeface="Palatino Linotype"/>
              </a:rPr>
              <a:t>Age</a:t>
            </a:r>
            <a:endParaRPr sz="1800" dirty="0">
              <a:latin typeface="Palatino Linotype"/>
              <a:cs typeface="Palatino Linotype"/>
            </a:endParaRPr>
          </a:p>
          <a:p>
            <a:pPr marL="360045" marR="5080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Middle_Age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group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-5" dirty="0">
                <a:latin typeface="Arial MT"/>
                <a:cs typeface="Arial MT"/>
              </a:rPr>
              <a:t>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defaulters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Senior_citizens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least.</a:t>
            </a:r>
            <a:endParaRPr sz="1800"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10" dirty="0">
                <a:latin typeface="Arial MT"/>
                <a:cs typeface="Arial MT"/>
              </a:rPr>
              <a:t>Re-payers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 continues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non-defaulters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well.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4619583-4FFE-4156-819A-A255599243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848" y="1850065"/>
            <a:ext cx="6988154" cy="31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B21C04-A0BA-475B-A6C3-DDFBE7A0F784}"/>
              </a:ext>
            </a:extLst>
          </p:cNvPr>
          <p:cNvSpPr txBox="1"/>
          <p:nvPr/>
        </p:nvSpPr>
        <p:spPr>
          <a:xfrm>
            <a:off x="148822" y="202350"/>
            <a:ext cx="8573146" cy="96757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5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rgbClr val="1F2C8F"/>
                </a:solidFill>
                <a:latin typeface="Palatino Linotype"/>
                <a:cs typeface="Palatino Linotype"/>
              </a:rPr>
              <a:t>Loan</a:t>
            </a:r>
            <a:r>
              <a:rPr sz="1800" spc="-2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Type</a:t>
            </a:r>
            <a:endParaRPr sz="18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Revolving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loans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loans.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216FDCF0-7F3E-47B0-BD03-9070C04FC8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164" y="1169923"/>
            <a:ext cx="8052461" cy="353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5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2520E0-D41D-427C-975C-009BE811DB34}"/>
              </a:ext>
            </a:extLst>
          </p:cNvPr>
          <p:cNvSpPr txBox="1"/>
          <p:nvPr/>
        </p:nvSpPr>
        <p:spPr>
          <a:xfrm>
            <a:off x="199292" y="125281"/>
            <a:ext cx="8801855" cy="1572866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 on</a:t>
            </a:r>
            <a:r>
              <a:rPr sz="1800" spc="-25" dirty="0">
                <a:solidFill>
                  <a:srgbClr val="1F2C8F"/>
                </a:solidFill>
                <a:latin typeface="Palatino Linotype"/>
                <a:cs typeface="Palatino Linotype"/>
              </a:rPr>
              <a:t> Income</a:t>
            </a:r>
            <a:r>
              <a:rPr sz="1800" spc="-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Type</a:t>
            </a:r>
            <a:endParaRPr sz="1800" dirty="0">
              <a:latin typeface="Palatino Linotype"/>
              <a:cs typeface="Palatino Linotype"/>
            </a:endParaRPr>
          </a:p>
          <a:p>
            <a:pPr marL="360045" marR="5080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people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their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pfrofessions.</a:t>
            </a:r>
            <a:endParaRPr sz="1800"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Repayers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Similarly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working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people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who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defaulted.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8E180AC5-A062-4D06-99EA-DD27BBFF7B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630" y="1698147"/>
            <a:ext cx="7756685" cy="33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9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39654-789A-48F1-99B6-03564DF12497}"/>
              </a:ext>
            </a:extLst>
          </p:cNvPr>
          <p:cNvSpPr txBox="1"/>
          <p:nvPr/>
        </p:nvSpPr>
        <p:spPr>
          <a:xfrm>
            <a:off x="180278" y="92389"/>
            <a:ext cx="8779424" cy="1295868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 on</a:t>
            </a:r>
            <a:r>
              <a:rPr sz="1800" spc="-2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rgbClr val="1F2C8F"/>
                </a:solidFill>
                <a:latin typeface="Palatino Linotype"/>
                <a:cs typeface="Palatino Linotype"/>
              </a:rPr>
              <a:t>Education</a:t>
            </a:r>
            <a:r>
              <a:rPr sz="1800" spc="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Type</a:t>
            </a:r>
            <a:endParaRPr sz="1800"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6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Education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Secondary/Secondary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customers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educated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people.</a:t>
            </a:r>
            <a:endParaRPr sz="1800"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5"/>
              </a:spcBef>
              <a:buAutoNum type="arabicPeriod" startAt="2"/>
              <a:tabLst>
                <a:tab pos="360045" algn="l"/>
                <a:tab pos="360680" algn="l"/>
              </a:tabLst>
            </a:pPr>
            <a:r>
              <a:rPr sz="1800" spc="-10" dirty="0">
                <a:latin typeface="Arial MT"/>
                <a:cs typeface="Arial MT"/>
              </a:rPr>
              <a:t>Re-payers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follows.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CFB7114A-F8F5-4C3D-AB08-5499A112FD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30" y="1502735"/>
            <a:ext cx="8114362" cy="35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Brief description of what the project is about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Project Description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Approach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was the approach to solve this project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Through solving this project what insights we got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Results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Finally what did we learn and what was the final outcome of the project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B018D65-059C-4BF2-91C5-BDC712501D58}"/>
              </a:ext>
            </a:extLst>
          </p:cNvPr>
          <p:cNvSpPr txBox="1"/>
          <p:nvPr/>
        </p:nvSpPr>
        <p:spPr>
          <a:xfrm>
            <a:off x="209138" y="160987"/>
            <a:ext cx="5699293" cy="10191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473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2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</a:t>
            </a:r>
            <a:r>
              <a:rPr sz="1800" spc="-3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5" dirty="0">
                <a:solidFill>
                  <a:srgbClr val="1F2C8F"/>
                </a:solidFill>
                <a:latin typeface="Palatino Linotype"/>
                <a:cs typeface="Palatino Linotype"/>
              </a:rPr>
              <a:t>Family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rgbClr val="1F2C8F"/>
                </a:solidFill>
                <a:latin typeface="Palatino Linotype"/>
                <a:cs typeface="Palatino Linotype"/>
              </a:rPr>
              <a:t>Status</a:t>
            </a:r>
            <a:endParaRPr sz="1800" dirty="0">
              <a:latin typeface="Palatino Linotype"/>
              <a:cs typeface="Palatino Linotype"/>
            </a:endParaRPr>
          </a:p>
          <a:p>
            <a:pPr marL="347345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5" dirty="0">
                <a:latin typeface="Arial MT"/>
                <a:cs typeface="Arial MT"/>
              </a:rPr>
              <a:t>Defaulter</a:t>
            </a:r>
            <a:r>
              <a:rPr lang="en-US" sz="1800" spc="-5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-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Married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people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mostly </a:t>
            </a:r>
            <a:r>
              <a:rPr sz="1800" spc="-5" dirty="0">
                <a:latin typeface="Arial MT"/>
                <a:cs typeface="Arial MT"/>
              </a:rPr>
              <a:t>defaulters.</a:t>
            </a:r>
            <a:endParaRPr sz="1800" dirty="0">
              <a:latin typeface="Arial MT"/>
              <a:cs typeface="Arial MT"/>
            </a:endParaRPr>
          </a:p>
          <a:p>
            <a:pPr marL="347345" indent="-34798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10" dirty="0">
                <a:latin typeface="Arial MT"/>
                <a:cs typeface="Arial MT"/>
              </a:rPr>
              <a:t>Re-payers-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</a:t>
            </a:r>
            <a:r>
              <a:rPr sz="1800" spc="-10" dirty="0">
                <a:latin typeface="Arial MT"/>
                <a:cs typeface="Arial MT"/>
              </a:rPr>
              <a:t> follows.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B835E2C4-9B0F-4015-936B-E78B144FEC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138" y="1315212"/>
            <a:ext cx="8220689" cy="38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6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62BA-7D81-4F4C-9F2E-BD46242F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(Continuous Data)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1484793-554D-4B56-8C61-04085A21B61C}"/>
              </a:ext>
            </a:extLst>
          </p:cNvPr>
          <p:cNvSpPr txBox="1"/>
          <p:nvPr/>
        </p:nvSpPr>
        <p:spPr>
          <a:xfrm>
            <a:off x="1078524" y="819452"/>
            <a:ext cx="7108546" cy="12650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-80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 </a:t>
            </a:r>
            <a:r>
              <a:rPr spc="-40" dirty="0">
                <a:solidFill>
                  <a:srgbClr val="1F2C8F"/>
                </a:solidFill>
                <a:latin typeface="Palatino Linotype"/>
                <a:cs typeface="Palatino Linotype"/>
              </a:rPr>
              <a:t>Credit</a:t>
            </a:r>
            <a:r>
              <a:rPr spc="-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50" dirty="0">
                <a:solidFill>
                  <a:srgbClr val="1F2C8F"/>
                </a:solidFill>
                <a:latin typeface="Palatino Linotype"/>
                <a:cs typeface="Palatino Linotype"/>
              </a:rPr>
              <a:t>Amount</a:t>
            </a:r>
            <a:endParaRPr dirty="0">
              <a:latin typeface="Palatino Linotype"/>
              <a:cs typeface="Palatino Linotype"/>
            </a:endParaRPr>
          </a:p>
          <a:p>
            <a:pPr marL="360045" marR="505459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Defaulters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-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20" dirty="0">
                <a:latin typeface="Arial MT"/>
                <a:cs typeface="Arial MT"/>
              </a:rPr>
              <a:t>We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can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notice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that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lesser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 credit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loan,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 more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chances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-5" dirty="0">
                <a:latin typeface="Arial MT"/>
                <a:cs typeface="Arial MT"/>
              </a:rPr>
              <a:t> being </a:t>
            </a:r>
            <a:r>
              <a:rPr spc="-484" dirty="0">
                <a:latin typeface="Arial MT"/>
                <a:cs typeface="Arial MT"/>
              </a:rPr>
              <a:t> </a:t>
            </a:r>
            <a:r>
              <a:rPr spc="-15" dirty="0">
                <a:latin typeface="Arial MT"/>
                <a:cs typeface="Arial MT"/>
              </a:rPr>
              <a:t>defaulter.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spike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is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till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500000.</a:t>
            </a:r>
            <a:endParaRPr dirty="0">
              <a:latin typeface="Arial MT"/>
              <a:cs typeface="Arial MT"/>
            </a:endParaRPr>
          </a:p>
          <a:p>
            <a:pPr marL="360045" marR="5080" indent="-34798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Non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defaulters</a:t>
            </a:r>
            <a:r>
              <a:rPr dirty="0">
                <a:latin typeface="Arial MT"/>
                <a:cs typeface="Arial MT"/>
              </a:rPr>
              <a:t> -</a:t>
            </a:r>
            <a:r>
              <a:rPr spc="-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If the</a:t>
            </a:r>
            <a:r>
              <a:rPr spc="-5" dirty="0">
                <a:latin typeface="Arial MT"/>
                <a:cs typeface="Arial MT"/>
              </a:rPr>
              <a:t> credit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is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less,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there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is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lesser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chance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being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defaulted.</a:t>
            </a:r>
            <a:r>
              <a:rPr spc="-7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And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gradually</a:t>
            </a:r>
            <a:r>
              <a:rPr spc="3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 </a:t>
            </a:r>
            <a:r>
              <a:rPr spc="-484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chance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is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being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decreased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15" dirty="0">
                <a:latin typeface="Arial MT"/>
                <a:cs typeface="Arial MT"/>
              </a:rPr>
              <a:t>with</a:t>
            </a:r>
            <a:r>
              <a:rPr spc="3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 </a:t>
            </a:r>
            <a:r>
              <a:rPr spc="-5" dirty="0">
                <a:latin typeface="Arial MT"/>
                <a:cs typeface="Arial MT"/>
              </a:rPr>
              <a:t>loan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amount.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F86C6E26-1F54-4EED-9E40-EE7F0BF0B2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651" y="2190574"/>
            <a:ext cx="7108547" cy="28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E46A76-55A2-41F0-B118-CE5C17C14364}"/>
              </a:ext>
            </a:extLst>
          </p:cNvPr>
          <p:cNvSpPr txBox="1"/>
          <p:nvPr/>
        </p:nvSpPr>
        <p:spPr>
          <a:xfrm>
            <a:off x="127883" y="149704"/>
            <a:ext cx="7872095" cy="6940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70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5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rgbClr val="1F2C8F"/>
                </a:solidFill>
                <a:latin typeface="Palatino Linotype"/>
                <a:cs typeface="Palatino Linotype"/>
              </a:rPr>
              <a:t>Amount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rgbClr val="1F2C8F"/>
                </a:solidFill>
                <a:latin typeface="Palatino Linotype"/>
                <a:cs typeface="Palatino Linotype"/>
              </a:rPr>
              <a:t>Annuity</a:t>
            </a:r>
            <a:endParaRPr sz="18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cases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annuity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concentrated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10000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40000.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C2690951-994A-4E5C-A49F-710D1C89AB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461" y="1056659"/>
            <a:ext cx="8484785" cy="37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8073A50-76F8-4A97-93DF-B809E33C97DC}"/>
              </a:ext>
            </a:extLst>
          </p:cNvPr>
          <p:cNvSpPr txBox="1"/>
          <p:nvPr/>
        </p:nvSpPr>
        <p:spPr>
          <a:xfrm>
            <a:off x="219885" y="151005"/>
            <a:ext cx="5802630" cy="6927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Based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rgbClr val="1F2C8F"/>
                </a:solidFill>
                <a:latin typeface="Palatino Linotype"/>
                <a:cs typeface="Palatino Linotype"/>
              </a:rPr>
              <a:t>on</a:t>
            </a:r>
            <a:r>
              <a:rPr sz="1800" spc="-2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5" dirty="0">
                <a:solidFill>
                  <a:srgbClr val="1F2C8F"/>
                </a:solidFill>
                <a:latin typeface="Palatino Linotype"/>
                <a:cs typeface="Palatino Linotype"/>
              </a:rPr>
              <a:t>Goods</a:t>
            </a:r>
            <a:r>
              <a:rPr sz="1800" spc="-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35" dirty="0">
                <a:solidFill>
                  <a:srgbClr val="1F2C8F"/>
                </a:solidFill>
                <a:latin typeface="Palatino Linotype"/>
                <a:cs typeface="Palatino Linotype"/>
              </a:rPr>
              <a:t>Price</a:t>
            </a:r>
            <a:r>
              <a:rPr sz="1800" spc="-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rgbClr val="1F2C8F"/>
                </a:solidFill>
                <a:latin typeface="Palatino Linotype"/>
                <a:cs typeface="Palatino Linotype"/>
              </a:rPr>
              <a:t>Amount</a:t>
            </a:r>
            <a:endParaRPr sz="180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shows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 pattern.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58E94BBB-A06F-41E9-A5E1-102684BD06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84" y="1100199"/>
            <a:ext cx="8733692" cy="38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5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C5E1-02D7-47A6-A864-1167CE0A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Analysis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F58F9F7-4C3E-4CBF-A660-CD3A216DAE69}"/>
              </a:ext>
            </a:extLst>
          </p:cNvPr>
          <p:cNvSpPr txBox="1"/>
          <p:nvPr/>
        </p:nvSpPr>
        <p:spPr>
          <a:xfrm>
            <a:off x="1091806" y="961097"/>
            <a:ext cx="7286650" cy="3264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Char char="•"/>
              <a:tabLst>
                <a:tab pos="360045" algn="l"/>
                <a:tab pos="360680" algn="l"/>
              </a:tabLst>
            </a:pP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Bivariate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sz="1800" spc="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stated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be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sz="1800" spc="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any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concurrent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relation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between</a:t>
            </a:r>
            <a:r>
              <a:rPr sz="1800" spc="6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two</a:t>
            </a:r>
            <a:r>
              <a:rPr sz="18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variables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attributes.</a:t>
            </a:r>
            <a:r>
              <a:rPr sz="1800" spc="-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This study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explores</a:t>
            </a:r>
            <a:r>
              <a:rPr sz="1800" spc="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relationship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two</a:t>
            </a:r>
            <a:r>
              <a:rPr sz="1800" spc="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variables</a:t>
            </a:r>
            <a:r>
              <a:rPr sz="1800" spc="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as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well</a:t>
            </a:r>
            <a:r>
              <a:rPr sz="1800" spc="5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depth</a:t>
            </a:r>
            <a:r>
              <a:rPr sz="1800" spc="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this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relationship</a:t>
            </a:r>
            <a:r>
              <a:rPr sz="1800" spc="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to </a:t>
            </a:r>
            <a:r>
              <a:rPr sz="1800" spc="-484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figure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out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 there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are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any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discrepancies</a:t>
            </a:r>
            <a:r>
              <a:rPr sz="18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between</a:t>
            </a:r>
            <a:r>
              <a:rPr sz="1800" spc="4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two</a:t>
            </a:r>
            <a:r>
              <a:rPr sz="18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variables</a:t>
            </a:r>
            <a:r>
              <a:rPr sz="1800" spc="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any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causes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this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difference.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Char char="•"/>
              <a:tabLst>
                <a:tab pos="360045" algn="l"/>
                <a:tab pos="360680" algn="l"/>
              </a:tabLst>
            </a:pP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was</a:t>
            </a:r>
            <a:r>
              <a:rPr sz="18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performed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based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on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Numerical,</a:t>
            </a:r>
            <a:r>
              <a:rPr sz="1800" spc="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Categorical</a:t>
            </a:r>
            <a:r>
              <a:rPr sz="1800" spc="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Continuous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data.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Char char="•"/>
              <a:tabLst>
                <a:tab pos="360045" algn="l"/>
                <a:tab pos="360680" algn="l"/>
              </a:tabLst>
            </a:pP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Correlation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matrix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plots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were</a:t>
            </a:r>
            <a:r>
              <a:rPr sz="1800" spc="5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sz="1800" spc="4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Numerical</a:t>
            </a:r>
            <a:r>
              <a:rPr sz="1800" spc="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Data.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Scatter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 Plots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were</a:t>
            </a:r>
            <a:r>
              <a:rPr sz="18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used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for</a:t>
            </a:r>
            <a:r>
              <a:rPr sz="180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Arial MT"/>
                <a:cs typeface="Arial MT"/>
              </a:rPr>
              <a:t>analysis</a:t>
            </a:r>
            <a:r>
              <a:rPr sz="18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Categorical</a:t>
            </a:r>
            <a:r>
              <a:rPr sz="1800" spc="2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Data.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Box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 plots 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were</a:t>
            </a:r>
            <a:r>
              <a:rPr sz="1800" spc="3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chemeClr val="tx1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Continuous</a:t>
            </a:r>
            <a:r>
              <a:rPr sz="1800" spc="1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chemeClr val="tx1"/>
                </a:solidFill>
                <a:latin typeface="Arial MT"/>
                <a:cs typeface="Arial MT"/>
              </a:rPr>
              <a:t>Data.</a:t>
            </a:r>
            <a:endParaRPr sz="18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5322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3E24-B305-4B7B-ABB8-C078A509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(Numerical data)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E2430A9-65EE-4012-8C39-6C7F60ECFA47}"/>
              </a:ext>
            </a:extLst>
          </p:cNvPr>
          <p:cNvSpPr txBox="1"/>
          <p:nvPr/>
        </p:nvSpPr>
        <p:spPr>
          <a:xfrm>
            <a:off x="1048709" y="923748"/>
            <a:ext cx="7321567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35" dirty="0">
                <a:solidFill>
                  <a:srgbClr val="1F2C8F"/>
                </a:solidFill>
                <a:latin typeface="Palatino Linotype"/>
                <a:cs typeface="Palatino Linotype"/>
              </a:rPr>
              <a:t>Correlation</a:t>
            </a:r>
            <a:r>
              <a:rPr sz="1800" spc="3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55" dirty="0">
                <a:solidFill>
                  <a:srgbClr val="1F2C8F"/>
                </a:solidFill>
                <a:latin typeface="Palatino Linotype"/>
                <a:cs typeface="Palatino Linotype"/>
              </a:rPr>
              <a:t>matrix</a:t>
            </a:r>
            <a:r>
              <a:rPr sz="1800" spc="3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140" dirty="0">
                <a:solidFill>
                  <a:srgbClr val="1F2C8F"/>
                </a:solidFill>
                <a:latin typeface="Palatino Linotype"/>
                <a:cs typeface="Palatino Linotype"/>
              </a:rPr>
              <a:t>was</a:t>
            </a:r>
            <a:r>
              <a:rPr sz="1800" spc="2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rgbClr val="1F2C8F"/>
                </a:solidFill>
                <a:latin typeface="Palatino Linotype"/>
                <a:cs typeface="Palatino Linotype"/>
              </a:rPr>
              <a:t>first</a:t>
            </a:r>
            <a:r>
              <a:rPr sz="1800" spc="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rgbClr val="1F2C8F"/>
                </a:solidFill>
                <a:latin typeface="Palatino Linotype"/>
                <a:cs typeface="Palatino Linotype"/>
              </a:rPr>
              <a:t>calculated</a:t>
            </a:r>
            <a:r>
              <a:rPr sz="1800" spc="6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rgbClr val="1F2C8F"/>
                </a:solidFill>
                <a:latin typeface="Palatino Linotype"/>
                <a:cs typeface="Palatino Linotype"/>
              </a:rPr>
              <a:t>For</a:t>
            </a:r>
            <a:r>
              <a:rPr sz="180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rgbClr val="1F2C8F"/>
                </a:solidFill>
                <a:latin typeface="Palatino Linotype"/>
                <a:cs typeface="Palatino Linotype"/>
              </a:rPr>
              <a:t>Defaulters</a:t>
            </a:r>
            <a:r>
              <a:rPr sz="1800" spc="4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rgbClr val="1F2C8F"/>
                </a:solidFill>
                <a:latin typeface="Palatino Linotype"/>
                <a:cs typeface="Palatino Linotype"/>
              </a:rPr>
              <a:t>and</a:t>
            </a:r>
            <a:r>
              <a:rPr sz="1800" spc="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Re-payers</a:t>
            </a:r>
            <a:r>
              <a:rPr sz="1800" spc="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85" dirty="0">
                <a:solidFill>
                  <a:srgbClr val="1F2C8F"/>
                </a:solidFill>
                <a:latin typeface="Palatino Linotype"/>
                <a:cs typeface="Palatino Linotype"/>
              </a:rPr>
              <a:t>separately</a:t>
            </a:r>
            <a:r>
              <a:rPr sz="1800" spc="5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rgbClr val="1F2C8F"/>
                </a:solidFill>
                <a:latin typeface="Palatino Linotype"/>
                <a:cs typeface="Palatino Linotype"/>
              </a:rPr>
              <a:t>and</a:t>
            </a:r>
            <a:r>
              <a:rPr sz="1800" spc="1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then</a:t>
            </a:r>
            <a:r>
              <a:rPr sz="1800" spc="2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85" dirty="0">
                <a:solidFill>
                  <a:srgbClr val="1F2C8F"/>
                </a:solidFill>
                <a:latin typeface="Palatino Linotype"/>
                <a:cs typeface="Palatino Linotype"/>
              </a:rPr>
              <a:t>graphs</a:t>
            </a:r>
            <a:r>
              <a:rPr sz="1800" spc="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95" dirty="0">
                <a:solidFill>
                  <a:srgbClr val="1F2C8F"/>
                </a:solidFill>
                <a:latin typeface="Palatino Linotype"/>
                <a:cs typeface="Palatino Linotype"/>
              </a:rPr>
              <a:t>were </a:t>
            </a:r>
            <a:r>
              <a:rPr sz="1800" spc="-434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rgbClr val="1F2C8F"/>
                </a:solidFill>
                <a:latin typeface="Palatino Linotype"/>
                <a:cs typeface="Palatino Linotype"/>
              </a:rPr>
              <a:t>plotted.</a:t>
            </a:r>
            <a:endParaRPr sz="1800" dirty="0">
              <a:latin typeface="Palatino Linotype"/>
              <a:cs typeface="Palatino Linotype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5641DD94-5DA6-4E15-B3FC-23F5026CD9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71" y="1700550"/>
            <a:ext cx="6655308" cy="1395984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0B6FA6AD-6756-4AE4-A687-F983AB74E81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428" y="3299296"/>
            <a:ext cx="6601968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9503AF-D3D3-4357-B06C-FBB49D1334BA}"/>
              </a:ext>
            </a:extLst>
          </p:cNvPr>
          <p:cNvSpPr txBox="1"/>
          <p:nvPr/>
        </p:nvSpPr>
        <p:spPr>
          <a:xfrm>
            <a:off x="260885" y="155995"/>
            <a:ext cx="5409565" cy="13436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473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sz="1800" spc="-50" dirty="0">
                <a:solidFill>
                  <a:srgbClr val="1F2C8F"/>
                </a:solidFill>
                <a:latin typeface="Palatino Linotype"/>
                <a:cs typeface="Palatino Linotype"/>
              </a:rPr>
              <a:t>For</a:t>
            </a:r>
            <a:r>
              <a:rPr sz="1800" spc="-6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rgbClr val="1F2C8F"/>
                </a:solidFill>
                <a:latin typeface="Palatino Linotype"/>
                <a:cs typeface="Palatino Linotype"/>
              </a:rPr>
              <a:t>Defaulters-</a:t>
            </a:r>
            <a:endParaRPr sz="1800" dirty="0">
              <a:latin typeface="Palatino Linotype"/>
              <a:cs typeface="Palatino Linotype"/>
            </a:endParaRPr>
          </a:p>
          <a:p>
            <a:pPr marL="347345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5" dirty="0">
                <a:latin typeface="Arial MT"/>
                <a:cs typeface="Arial MT"/>
              </a:rPr>
              <a:t>AMT_CREDIT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AMT_ANNUITY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(0.74)</a:t>
            </a:r>
            <a:endParaRPr sz="1800" dirty="0">
              <a:latin typeface="Arial MT"/>
              <a:cs typeface="Arial MT"/>
            </a:endParaRPr>
          </a:p>
          <a:p>
            <a:pPr marL="347345" indent="-34798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5" dirty="0">
                <a:latin typeface="Arial MT"/>
                <a:cs typeface="Arial MT"/>
              </a:rPr>
              <a:t>AMT_CREDIT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AMT_GOODS_PRICE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(0.98)</a:t>
            </a:r>
            <a:endParaRPr sz="1800" dirty="0">
              <a:latin typeface="Arial MT"/>
              <a:cs typeface="Arial MT"/>
            </a:endParaRPr>
          </a:p>
          <a:p>
            <a:pPr marL="347345" indent="-34798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dirty="0">
                <a:latin typeface="Arial MT"/>
                <a:cs typeface="Arial MT"/>
              </a:rPr>
              <a:t>AMT_ANNUITY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AMT_GOODS_PRICE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(0.74)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79D3656C-3C1A-4BAC-884C-15986D1BBC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078" y="1562667"/>
            <a:ext cx="6769843" cy="31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5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EE751A7-A00C-4A14-A473-848F359C732C}"/>
              </a:ext>
            </a:extLst>
          </p:cNvPr>
          <p:cNvSpPr txBox="1"/>
          <p:nvPr/>
        </p:nvSpPr>
        <p:spPr>
          <a:xfrm>
            <a:off x="187475" y="111661"/>
            <a:ext cx="5409565" cy="13436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47345" indent="-347980">
              <a:lnSpc>
                <a:spcPct val="100000"/>
              </a:lnSpc>
              <a:spcBef>
                <a:spcPts val="565"/>
              </a:spcBef>
              <a:buClr>
                <a:srgbClr val="1F2C8F"/>
              </a:buClr>
              <a:buFont typeface="Arial MT"/>
              <a:buChar char="•"/>
              <a:tabLst>
                <a:tab pos="347345" algn="l"/>
                <a:tab pos="347980" algn="l"/>
              </a:tabLst>
            </a:pP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F</a:t>
            </a:r>
            <a:r>
              <a:rPr sz="1800" spc="-45" dirty="0">
                <a:solidFill>
                  <a:srgbClr val="1F2C8F"/>
                </a:solidFill>
                <a:latin typeface="Palatino Linotype"/>
                <a:cs typeface="Palatino Linotype"/>
              </a:rPr>
              <a:t>o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r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R</a:t>
            </a:r>
            <a:r>
              <a:rPr sz="1800" spc="60" dirty="0">
                <a:solidFill>
                  <a:srgbClr val="1F2C8F"/>
                </a:solidFill>
                <a:latin typeface="Palatino Linotype"/>
                <a:cs typeface="Palatino Linotype"/>
              </a:rPr>
              <a:t>e</a:t>
            </a:r>
            <a:r>
              <a:rPr sz="1800" spc="-145" dirty="0">
                <a:solidFill>
                  <a:srgbClr val="1F2C8F"/>
                </a:solidFill>
                <a:latin typeface="Palatino Linotype"/>
                <a:cs typeface="Palatino Linotype"/>
              </a:rPr>
              <a:t>-</a:t>
            </a:r>
            <a:r>
              <a:rPr sz="1800" spc="-100" dirty="0">
                <a:solidFill>
                  <a:srgbClr val="1F2C8F"/>
                </a:solidFill>
                <a:latin typeface="Palatino Linotype"/>
                <a:cs typeface="Palatino Linotype"/>
              </a:rPr>
              <a:t>p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a</a:t>
            </a:r>
            <a:r>
              <a:rPr sz="1800" spc="-150" dirty="0">
                <a:solidFill>
                  <a:srgbClr val="1F2C8F"/>
                </a:solidFill>
                <a:latin typeface="Palatino Linotype"/>
                <a:cs typeface="Palatino Linotype"/>
              </a:rPr>
              <a:t>y</a:t>
            </a:r>
            <a:r>
              <a:rPr sz="1800" spc="-80" dirty="0">
                <a:solidFill>
                  <a:srgbClr val="1F2C8F"/>
                </a:solidFill>
                <a:latin typeface="Palatino Linotype"/>
                <a:cs typeface="Palatino Linotype"/>
              </a:rPr>
              <a:t>ers</a:t>
            </a:r>
            <a:r>
              <a:rPr sz="1800"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1F2C8F"/>
                </a:solidFill>
                <a:latin typeface="Palatino Linotype"/>
                <a:cs typeface="Palatino Linotype"/>
              </a:rPr>
              <a:t>–</a:t>
            </a:r>
            <a:endParaRPr sz="1800" dirty="0">
              <a:latin typeface="Palatino Linotype"/>
              <a:cs typeface="Palatino Linotype"/>
            </a:endParaRPr>
          </a:p>
          <a:p>
            <a:pPr marL="347345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5" dirty="0">
                <a:latin typeface="Arial MT"/>
                <a:cs typeface="Arial MT"/>
              </a:rPr>
              <a:t>AMT_CREDIT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AMT_ANNUITY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(0.76)</a:t>
            </a:r>
            <a:endParaRPr sz="1800" dirty="0">
              <a:latin typeface="Arial MT"/>
              <a:cs typeface="Arial MT"/>
            </a:endParaRPr>
          </a:p>
          <a:p>
            <a:pPr marL="347345" indent="-34798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spc="-5" dirty="0">
                <a:latin typeface="Arial MT"/>
                <a:cs typeface="Arial MT"/>
              </a:rPr>
              <a:t>AMT_CREDIT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AMT_GOODS_PRICE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(0.98)</a:t>
            </a:r>
            <a:endParaRPr sz="1800" dirty="0">
              <a:latin typeface="Arial MT"/>
              <a:cs typeface="Arial MT"/>
            </a:endParaRPr>
          </a:p>
          <a:p>
            <a:pPr marL="347345" indent="-34798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347345" algn="l"/>
                <a:tab pos="347980" algn="l"/>
              </a:tabLst>
            </a:pPr>
            <a:r>
              <a:rPr sz="1800" dirty="0">
                <a:latin typeface="Arial MT"/>
                <a:cs typeface="Arial MT"/>
              </a:rPr>
              <a:t>AMT_ANNUITY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AMT_GOODS_PRICE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(0.76)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49F0D3E-A1DA-4DD1-BAF2-8A5779557A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915" y="1730426"/>
            <a:ext cx="6910169" cy="30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F9F6-2928-489C-A5E4-FC3B0AD3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(Continuous data)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DBC67C2-2AB4-4CE5-919A-EE3EB79ECF9C}"/>
              </a:ext>
            </a:extLst>
          </p:cNvPr>
          <p:cNvSpPr txBox="1"/>
          <p:nvPr/>
        </p:nvSpPr>
        <p:spPr>
          <a:xfrm>
            <a:off x="1115782" y="911028"/>
            <a:ext cx="7113817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Defaulters </a:t>
            </a:r>
            <a:r>
              <a:rPr sz="1800" dirty="0">
                <a:latin typeface="Arial MT"/>
                <a:cs typeface="Arial MT"/>
              </a:rPr>
              <a:t>- </a:t>
            </a:r>
            <a:r>
              <a:rPr sz="1800" spc="-20" dirty="0">
                <a:latin typeface="Arial MT"/>
                <a:cs typeface="Arial MT"/>
              </a:rPr>
              <a:t>We </a:t>
            </a:r>
            <a:r>
              <a:rPr sz="1800" spc="-5" dirty="0">
                <a:latin typeface="Arial MT"/>
                <a:cs typeface="Arial MT"/>
              </a:rPr>
              <a:t>can slightly figure out that the values are more concentrated on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lower </a:t>
            </a:r>
            <a:r>
              <a:rPr sz="1800" spc="-5" dirty="0">
                <a:latin typeface="Arial MT"/>
                <a:cs typeface="Arial MT"/>
              </a:rPr>
              <a:t>income and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lower </a:t>
            </a:r>
            <a:r>
              <a:rPr sz="1800" spc="-5" dirty="0">
                <a:latin typeface="Arial MT"/>
                <a:cs typeface="Arial MT"/>
              </a:rPr>
              <a:t>credit </a:t>
            </a:r>
            <a:r>
              <a:rPr sz="1800" dirty="0">
                <a:latin typeface="Arial MT"/>
                <a:cs typeface="Arial MT"/>
              </a:rPr>
              <a:t>of the </a:t>
            </a:r>
            <a:r>
              <a:rPr sz="1800" spc="-5" dirty="0">
                <a:latin typeface="Arial MT"/>
                <a:cs typeface="Arial MT"/>
              </a:rPr>
              <a:t>loan. </a:t>
            </a:r>
            <a:r>
              <a:rPr sz="1800" dirty="0">
                <a:latin typeface="Arial MT"/>
                <a:cs typeface="Arial MT"/>
              </a:rPr>
              <a:t>That </a:t>
            </a:r>
            <a:r>
              <a:rPr sz="1800" spc="-5" dirty="0">
                <a:latin typeface="Arial MT"/>
                <a:cs typeface="Arial MT"/>
              </a:rPr>
              <a:t>means </a:t>
            </a:r>
            <a:r>
              <a:rPr sz="1800" dirty="0">
                <a:latin typeface="Arial MT"/>
                <a:cs typeface="Arial MT"/>
              </a:rPr>
              <a:t>as the </a:t>
            </a:r>
            <a:r>
              <a:rPr sz="1800" spc="-5" dirty="0">
                <a:latin typeface="Arial MT"/>
                <a:cs typeface="Arial MT"/>
              </a:rPr>
              <a:t>income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increased,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amount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loan </a:t>
            </a:r>
            <a:r>
              <a:rPr sz="1800" dirty="0">
                <a:latin typeface="Arial MT"/>
                <a:cs typeface="Arial MT"/>
              </a:rPr>
              <a:t>is </a:t>
            </a:r>
            <a:r>
              <a:rPr sz="1800" spc="-5" dirty="0">
                <a:latin typeface="Arial MT"/>
                <a:cs typeface="Arial MT"/>
              </a:rPr>
              <a:t>also increased.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 for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dirty="0">
                <a:latin typeface="Arial MT"/>
                <a:cs typeface="Arial MT"/>
              </a:rPr>
              <a:t> the </a:t>
            </a:r>
            <a:r>
              <a:rPr sz="1800" spc="-5" dirty="0">
                <a:latin typeface="Arial MT"/>
                <a:cs typeface="Arial MT"/>
              </a:rPr>
              <a:t>genders.</a:t>
            </a:r>
            <a:endParaRPr sz="1800" dirty="0">
              <a:latin typeface="Arial MT"/>
              <a:cs typeface="Arial MT"/>
            </a:endParaRPr>
          </a:p>
          <a:p>
            <a:pPr marL="360045" indent="-347980" algn="just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680" algn="l"/>
              </a:tabLst>
            </a:pPr>
            <a:r>
              <a:rPr sz="1800" spc="-5" dirty="0">
                <a:latin typeface="Arial MT"/>
                <a:cs typeface="Arial MT"/>
              </a:rPr>
              <a:t>Non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dirty="0">
                <a:latin typeface="Arial MT"/>
                <a:cs typeface="Arial MT"/>
              </a:rPr>
              <a:t> -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hardly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 out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this.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62FA70EB-AD6B-4581-B50C-4FB1554233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016" y="2571750"/>
            <a:ext cx="7113817" cy="23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0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B7907E0-99EF-41C6-B382-43B94AC378A2}"/>
              </a:ext>
            </a:extLst>
          </p:cNvPr>
          <p:cNvSpPr txBox="1"/>
          <p:nvPr/>
        </p:nvSpPr>
        <p:spPr>
          <a:xfrm>
            <a:off x="114152" y="200053"/>
            <a:ext cx="9182248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more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enquiries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lesser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amount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loan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credited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defaulters.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48F0B17-139C-4EBE-923A-A93569D5B9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1292"/>
            <a:ext cx="8917623" cy="3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In this project, we have performed Exploratory Data Analysis (EDA) on Bank Loan Dataset.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 The aim of this project is to give you an idea of applying EDA techniques in a real business scenario. It develops a basic understanding of the RISK ANALYSIS in the banking and financial sectors.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" panose="020B0502040204020203" pitchFamily="34" charset="0"/>
              </a:rPr>
              <a:t>The loan-providing companies find it hard to give loans to people due to their insufficient or non-existent credit history. Because of that, some consumers use it to their advantage by becoming defaulters.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main aim is to 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identify patterns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 that indicate if a client has difficulty paying their installments which may be used for taking actions such as denying the loan, reducing the amount of the loan, lending (to risky applicants) at a higher interest rate, etc. This will ensure that the consumers capable of repaying the loan are not rejected. 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Identification of such applicants using EDA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 is the aim of this case study.</a:t>
            </a:r>
            <a:b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Bahnschrift" panose="020B0502040204020203" pitchFamily="34" charset="0"/>
              <a:sym typeface="Barlow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D6A4-166A-4046-AB91-01C08204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(Continuous data)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D9E701A-C69A-4697-8A13-7F92F5E0637A}"/>
              </a:ext>
            </a:extLst>
          </p:cNvPr>
          <p:cNvSpPr txBox="1"/>
          <p:nvPr/>
        </p:nvSpPr>
        <p:spPr>
          <a:xfrm>
            <a:off x="1149419" y="911028"/>
            <a:ext cx="7391727" cy="3844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-75" dirty="0">
                <a:solidFill>
                  <a:srgbClr val="1F2C8F"/>
                </a:solidFill>
                <a:latin typeface="Palatino Linotype"/>
                <a:cs typeface="Palatino Linotype"/>
              </a:rPr>
              <a:t>Case</a:t>
            </a:r>
            <a:r>
              <a:rPr spc="-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30" dirty="0">
                <a:solidFill>
                  <a:srgbClr val="1F2C8F"/>
                </a:solidFill>
                <a:latin typeface="Palatino Linotype"/>
                <a:cs typeface="Palatino Linotype"/>
              </a:rPr>
              <a:t>of</a:t>
            </a:r>
            <a:r>
              <a:rPr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70" dirty="0">
                <a:solidFill>
                  <a:srgbClr val="1F2C8F"/>
                </a:solidFill>
                <a:latin typeface="Palatino Linotype"/>
                <a:cs typeface="Palatino Linotype"/>
              </a:rPr>
              <a:t>Defaulters-</a:t>
            </a:r>
            <a:endParaRPr lang="en-US" dirty="0">
              <a:solidFill>
                <a:srgbClr val="1F2C8F"/>
              </a:solidFill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60045" algn="l"/>
                <a:tab pos="360680" algn="l"/>
              </a:tabLst>
            </a:pPr>
            <a:r>
              <a:rPr spc="-10" dirty="0">
                <a:latin typeface="Calibri"/>
                <a:cs typeface="Calibri"/>
              </a:rPr>
              <a:t>Credit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amount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loans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very</a:t>
            </a:r>
            <a:r>
              <a:rPr spc="-10" dirty="0">
                <a:latin typeface="Calibri"/>
                <a:cs typeface="Calibri"/>
              </a:rPr>
              <a:t> low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Revolving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loans</a:t>
            </a:r>
            <a:endParaRPr dirty="0">
              <a:latin typeface="Calibri"/>
              <a:cs typeface="Calibri"/>
            </a:endParaRPr>
          </a:p>
          <a:p>
            <a:pPr marL="186690" indent="-174625">
              <a:lnSpc>
                <a:spcPct val="100000"/>
              </a:lnSpc>
              <a:buSzPct val="94444"/>
              <a:buAutoNum type="arabicPeriod"/>
              <a:tabLst>
                <a:tab pos="187325" algn="l"/>
              </a:tabLst>
            </a:pPr>
            <a:r>
              <a:rPr spc="-10" dirty="0">
                <a:latin typeface="Calibri"/>
                <a:cs typeface="Calibri"/>
              </a:rPr>
              <a:t>There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 </a:t>
            </a:r>
            <a:r>
              <a:rPr spc="-10" dirty="0">
                <a:latin typeface="Calibri"/>
                <a:cs typeface="Calibri"/>
              </a:rPr>
              <a:t>credit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amount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difference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between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genders,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client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owning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realty.</a:t>
            </a:r>
            <a:endParaRPr dirty="0">
              <a:latin typeface="Calibri"/>
              <a:cs typeface="Calibri"/>
            </a:endParaRPr>
          </a:p>
          <a:p>
            <a:pPr marL="12700" marR="693420">
              <a:lnSpc>
                <a:spcPct val="100000"/>
              </a:lnSpc>
              <a:buSzPct val="94444"/>
              <a:buAutoNum type="arabicPeriod"/>
              <a:tabLst>
                <a:tab pos="187325" algn="l"/>
              </a:tabLst>
            </a:pPr>
            <a:r>
              <a:rPr spc="-5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Young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age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group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got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less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amount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dirty="0">
                <a:latin typeface="Calibri"/>
                <a:cs typeface="Calibri"/>
              </a:rPr>
              <a:t> loan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credited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compared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mid </a:t>
            </a:r>
            <a:r>
              <a:rPr spc="-5" dirty="0">
                <a:latin typeface="Calibri"/>
                <a:cs typeface="Calibri"/>
              </a:rPr>
              <a:t>age</a:t>
            </a:r>
            <a:r>
              <a:rPr dirty="0">
                <a:latin typeface="Calibri"/>
                <a:cs typeface="Calibri"/>
              </a:rPr>
              <a:t> and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senior</a:t>
            </a:r>
            <a:r>
              <a:rPr spc="-10" dirty="0">
                <a:latin typeface="Calibri"/>
                <a:cs typeface="Calibri"/>
              </a:rPr>
              <a:t> citizen. </a:t>
            </a:r>
            <a:endParaRPr lang="en-US" spc="-10" dirty="0">
              <a:latin typeface="Calibri"/>
              <a:cs typeface="Calibri"/>
            </a:endParaRPr>
          </a:p>
          <a:p>
            <a:pPr marL="12700" marR="693420">
              <a:lnSpc>
                <a:spcPct val="100000"/>
              </a:lnSpc>
              <a:buSzPct val="94444"/>
              <a:tabLst>
                <a:tab pos="187325" algn="l"/>
              </a:tabLst>
            </a:pPr>
            <a:r>
              <a:rPr spc="-3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4.Higher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income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group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have more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loan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amount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credited.</a:t>
            </a:r>
            <a:endParaRPr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alibri"/>
                <a:cs typeface="Calibri"/>
              </a:rPr>
              <a:t>5.Clients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having</a:t>
            </a:r>
            <a:r>
              <a:rPr dirty="0">
                <a:latin typeface="Calibri"/>
                <a:cs typeface="Calibri"/>
              </a:rPr>
              <a:t> higher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external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score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have more</a:t>
            </a:r>
            <a:r>
              <a:rPr dirty="0">
                <a:latin typeface="Calibri"/>
                <a:cs typeface="Calibri"/>
              </a:rPr>
              <a:t> loan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amount.</a:t>
            </a:r>
            <a:endParaRPr dirty="0">
              <a:latin typeface="Calibri"/>
              <a:cs typeface="Calibri"/>
            </a:endParaRPr>
          </a:p>
          <a:p>
            <a:pPr marL="360045" indent="-347980">
              <a:lnSpc>
                <a:spcPct val="100000"/>
              </a:lnSpc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pc="-75" dirty="0">
                <a:solidFill>
                  <a:srgbClr val="1F2C8F"/>
                </a:solidFill>
                <a:latin typeface="Palatino Linotype"/>
                <a:cs typeface="Palatino Linotype"/>
              </a:rPr>
              <a:t>Case</a:t>
            </a:r>
            <a:r>
              <a:rPr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30" dirty="0">
                <a:solidFill>
                  <a:srgbClr val="1F2C8F"/>
                </a:solidFill>
                <a:latin typeface="Palatino Linotype"/>
                <a:cs typeface="Palatino Linotype"/>
              </a:rPr>
              <a:t>of</a:t>
            </a:r>
            <a:r>
              <a:rPr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30" dirty="0">
                <a:solidFill>
                  <a:srgbClr val="1F2C8F"/>
                </a:solidFill>
                <a:latin typeface="Palatino Linotype"/>
                <a:cs typeface="Palatino Linotype"/>
              </a:rPr>
              <a:t>Non</a:t>
            </a:r>
            <a:r>
              <a:rPr spc="-15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spc="-70" dirty="0">
                <a:solidFill>
                  <a:srgbClr val="1F2C8F"/>
                </a:solidFill>
                <a:latin typeface="Palatino Linotype"/>
                <a:cs typeface="Palatino Linotype"/>
              </a:rPr>
              <a:t>Defaulters-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Credit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 </a:t>
            </a:r>
            <a:r>
              <a:rPr spc="-5" dirty="0">
                <a:latin typeface="Arial MT"/>
                <a:cs typeface="Arial MT"/>
              </a:rPr>
              <a:t>loans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are</a:t>
            </a:r>
            <a:r>
              <a:rPr dirty="0">
                <a:latin typeface="Arial MT"/>
                <a:cs typeface="Arial MT"/>
              </a:rPr>
              <a:t> very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low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for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Revolving</a:t>
            </a:r>
            <a:r>
              <a:rPr spc="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loans</a:t>
            </a:r>
            <a:endParaRPr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dirty="0">
                <a:latin typeface="Arial MT"/>
                <a:cs typeface="Arial MT"/>
              </a:rPr>
              <a:t>There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is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no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difference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between</a:t>
            </a:r>
            <a:r>
              <a:rPr spc="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genders,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client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owning</a:t>
            </a:r>
            <a:r>
              <a:rPr spc="6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cars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or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25" dirty="0">
                <a:latin typeface="Arial MT"/>
                <a:cs typeface="Arial MT"/>
              </a:rPr>
              <a:t>realty.</a:t>
            </a:r>
            <a:endParaRPr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dirty="0">
                <a:latin typeface="Arial MT"/>
                <a:cs typeface="Arial MT"/>
              </a:rPr>
              <a:t>The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mid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age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group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got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more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credited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compared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to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young</a:t>
            </a:r>
            <a:r>
              <a:rPr spc="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and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senior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citizen.</a:t>
            </a: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Higher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income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group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have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more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credited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and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15" dirty="0">
                <a:latin typeface="Arial MT"/>
                <a:cs typeface="Arial MT"/>
              </a:rPr>
              <a:t>lower</a:t>
            </a:r>
            <a:r>
              <a:rPr spc="6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lowest.</a:t>
            </a:r>
            <a:endParaRPr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Clients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having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higher</a:t>
            </a:r>
            <a:r>
              <a:rPr spc="3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external</a:t>
            </a:r>
            <a:r>
              <a:rPr spc="3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score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have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more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amount.</a:t>
            </a:r>
            <a:endParaRPr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" dirty="0">
                <a:latin typeface="Arial MT"/>
                <a:cs typeface="Arial MT"/>
              </a:rPr>
              <a:t>Surprisingly</a:t>
            </a:r>
            <a:r>
              <a:rPr spc="3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unemployed</a:t>
            </a:r>
            <a:r>
              <a:rPr spc="4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people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have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spike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spc="-5" dirty="0">
                <a:latin typeface="Arial MT"/>
                <a:cs typeface="Arial MT"/>
              </a:rPr>
              <a:t> loan</a:t>
            </a:r>
            <a:endParaRPr dirty="0">
              <a:latin typeface="Arial MT"/>
              <a:cs typeface="Arial MT"/>
            </a:endParaRPr>
          </a:p>
          <a:p>
            <a:pPr marL="360045" indent="-34798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dirty="0">
                <a:latin typeface="Arial MT"/>
                <a:cs typeface="Arial MT"/>
              </a:rPr>
              <a:t>The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Married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people</a:t>
            </a:r>
            <a:r>
              <a:rPr spc="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have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more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loan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amount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credited.</a:t>
            </a:r>
            <a:endParaRPr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97637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596EA93-4D07-4A7D-B903-70935BCE5E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5" y="293079"/>
            <a:ext cx="4157472" cy="4545032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9DB31E27-823C-4EF6-A897-13A5676B06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1969" y="293079"/>
            <a:ext cx="3692770" cy="44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83BE-B122-4170-8897-FD9F120A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00CD9C8-6DA3-42B4-A73F-68B1FAB18980}"/>
              </a:ext>
            </a:extLst>
          </p:cNvPr>
          <p:cNvSpPr txBox="1"/>
          <p:nvPr/>
        </p:nvSpPr>
        <p:spPr>
          <a:xfrm>
            <a:off x="994843" y="1019565"/>
            <a:ext cx="7154163" cy="1828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Correlation</a:t>
            </a:r>
            <a:r>
              <a:rPr sz="1800" spc="3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90" dirty="0">
                <a:solidFill>
                  <a:schemeClr val="tx1"/>
                </a:solidFill>
                <a:latin typeface="Palatino Linotype"/>
                <a:cs typeface="Palatino Linotype"/>
              </a:rPr>
              <a:t>Analysis</a:t>
            </a:r>
            <a:r>
              <a:rPr sz="18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is</a:t>
            </a:r>
            <a:r>
              <a:rPr sz="18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statistical</a:t>
            </a:r>
            <a:r>
              <a:rPr sz="1800" spc="5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method</a:t>
            </a:r>
            <a:r>
              <a:rPr sz="1800" spc="3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that</a:t>
            </a:r>
            <a:r>
              <a:rPr sz="18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is</a:t>
            </a:r>
            <a:r>
              <a:rPr sz="18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95" dirty="0">
                <a:solidFill>
                  <a:schemeClr val="tx1"/>
                </a:solidFill>
                <a:latin typeface="Palatino Linotype"/>
                <a:cs typeface="Palatino Linotype"/>
              </a:rPr>
              <a:t>used</a:t>
            </a:r>
            <a:r>
              <a:rPr sz="1800" spc="-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to</a:t>
            </a:r>
            <a:r>
              <a:rPr sz="18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discover</a:t>
            </a:r>
            <a:r>
              <a:rPr sz="18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if</a:t>
            </a:r>
            <a:r>
              <a:rPr sz="18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there</a:t>
            </a:r>
            <a:r>
              <a:rPr sz="18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is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105" dirty="0">
                <a:solidFill>
                  <a:schemeClr val="tx1"/>
                </a:solidFill>
                <a:latin typeface="Palatino Linotype"/>
                <a:cs typeface="Palatino Linotype"/>
              </a:rPr>
              <a:t>a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relationship</a:t>
            </a:r>
            <a:r>
              <a:rPr sz="1800" spc="4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between</a:t>
            </a:r>
            <a:r>
              <a:rPr sz="1800" spc="4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two </a:t>
            </a:r>
            <a:r>
              <a:rPr sz="1800" spc="-434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variables/datasets,</a:t>
            </a:r>
            <a:r>
              <a:rPr sz="18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how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strong</a:t>
            </a:r>
            <a:r>
              <a:rPr sz="18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that</a:t>
            </a:r>
            <a:r>
              <a:rPr sz="18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relationship</a:t>
            </a:r>
            <a:r>
              <a:rPr sz="1800" spc="4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105" dirty="0">
                <a:solidFill>
                  <a:schemeClr val="tx1"/>
                </a:solidFill>
                <a:latin typeface="Palatino Linotype"/>
                <a:cs typeface="Palatino Linotype"/>
              </a:rPr>
              <a:t>may</a:t>
            </a:r>
            <a:r>
              <a:rPr sz="18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be.</a:t>
            </a:r>
            <a:endParaRPr sz="18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254" dirty="0">
                <a:solidFill>
                  <a:schemeClr val="tx1"/>
                </a:solidFill>
                <a:latin typeface="Palatino Linotype"/>
                <a:cs typeface="Palatino Linotype"/>
              </a:rPr>
              <a:t>W</a:t>
            </a:r>
            <a:r>
              <a:rPr sz="18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e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95" dirty="0">
                <a:solidFill>
                  <a:schemeClr val="tx1"/>
                </a:solidFill>
                <a:latin typeface="Palatino Linotype"/>
                <a:cs typeface="Palatino Linotype"/>
              </a:rPr>
              <a:t>have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100" dirty="0">
                <a:solidFill>
                  <a:schemeClr val="tx1"/>
                </a:solidFill>
                <a:latin typeface="Palatino Linotype"/>
                <a:cs typeface="Palatino Linotype"/>
              </a:rPr>
              <a:t>p</a:t>
            </a:r>
            <a:r>
              <a:rPr sz="18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er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f</a:t>
            </a:r>
            <a:r>
              <a:rPr sz="18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or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m</a:t>
            </a:r>
            <a:r>
              <a:rPr sz="1800" spc="-90" dirty="0">
                <a:solidFill>
                  <a:schemeClr val="tx1"/>
                </a:solidFill>
                <a:latin typeface="Palatino Linotype"/>
                <a:cs typeface="Palatino Linotype"/>
              </a:rPr>
              <a:t>ed</a:t>
            </a:r>
            <a:r>
              <a:rPr sz="1800" spc="-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</a:t>
            </a:r>
            <a:r>
              <a:rPr sz="18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h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i</a:t>
            </a:r>
            <a:r>
              <a:rPr sz="18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s</a:t>
            </a:r>
            <a:r>
              <a:rPr sz="18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an</a:t>
            </a:r>
            <a:r>
              <a:rPr sz="18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a</a:t>
            </a:r>
            <a:r>
              <a:rPr sz="1800" spc="-105" dirty="0">
                <a:solidFill>
                  <a:schemeClr val="tx1"/>
                </a:solidFill>
                <a:latin typeface="Palatino Linotype"/>
                <a:cs typeface="Palatino Linotype"/>
              </a:rPr>
              <a:t>ly</a:t>
            </a:r>
            <a:r>
              <a:rPr sz="1800" spc="-110" dirty="0">
                <a:solidFill>
                  <a:schemeClr val="tx1"/>
                </a:solidFill>
                <a:latin typeface="Palatino Linotype"/>
                <a:cs typeface="Palatino Linotype"/>
              </a:rPr>
              <a:t>s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i</a:t>
            </a:r>
            <a:r>
              <a:rPr sz="18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s</a:t>
            </a:r>
            <a:r>
              <a:rPr sz="18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Palatino Linotype"/>
                <a:cs typeface="Palatino Linotype"/>
              </a:rPr>
              <a:t>in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</a:t>
            </a:r>
            <a:r>
              <a:rPr sz="1800" spc="-120" dirty="0">
                <a:solidFill>
                  <a:schemeClr val="tx1"/>
                </a:solidFill>
                <a:latin typeface="Palatino Linotype"/>
                <a:cs typeface="Palatino Linotype"/>
              </a:rPr>
              <a:t>w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o</a:t>
            </a:r>
            <a:r>
              <a:rPr sz="18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175" dirty="0">
                <a:solidFill>
                  <a:schemeClr val="tx1"/>
                </a:solidFill>
                <a:latin typeface="Palatino Linotype"/>
                <a:cs typeface="Palatino Linotype"/>
              </a:rPr>
              <a:t>w</a:t>
            </a:r>
            <a:r>
              <a:rPr sz="1800" spc="-114" dirty="0">
                <a:solidFill>
                  <a:schemeClr val="tx1"/>
                </a:solidFill>
                <a:latin typeface="Palatino Linotype"/>
                <a:cs typeface="Palatino Linotype"/>
              </a:rPr>
              <a:t>a</a:t>
            </a:r>
            <a:r>
              <a:rPr sz="1800" spc="-165" dirty="0">
                <a:solidFill>
                  <a:schemeClr val="tx1"/>
                </a:solidFill>
                <a:latin typeface="Palatino Linotype"/>
                <a:cs typeface="Palatino Linotype"/>
              </a:rPr>
              <a:t>y</a:t>
            </a:r>
            <a:r>
              <a:rPr sz="1800" spc="-114" dirty="0">
                <a:solidFill>
                  <a:schemeClr val="tx1"/>
                </a:solidFill>
                <a:latin typeface="Palatino Linotype"/>
                <a:cs typeface="Palatino Linotype"/>
              </a:rPr>
              <a:t>s</a:t>
            </a:r>
            <a:r>
              <a:rPr sz="1800" spc="-150" dirty="0">
                <a:solidFill>
                  <a:schemeClr val="tx1"/>
                </a:solidFill>
                <a:latin typeface="Palatino Linotype"/>
                <a:cs typeface="Palatino Linotype"/>
              </a:rPr>
              <a:t>-</a:t>
            </a:r>
            <a:endParaRPr sz="18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Using</a:t>
            </a:r>
            <a:r>
              <a:rPr sz="1800" spc="-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Pair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plots</a:t>
            </a:r>
            <a:endParaRPr sz="18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Using</a:t>
            </a:r>
            <a:r>
              <a:rPr sz="18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Heat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95" dirty="0">
                <a:solidFill>
                  <a:schemeClr val="tx1"/>
                </a:solidFill>
                <a:latin typeface="Palatino Linotype"/>
                <a:cs typeface="Palatino Linotype"/>
              </a:rPr>
              <a:t>maps</a:t>
            </a:r>
            <a:endParaRPr sz="1800" dirty="0">
              <a:solidFill>
                <a:schemeClr val="tx1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0304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B897-116E-488E-A831-5DFD36C3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on Pair Plots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E35AECE-903F-453B-8BFF-645825C86611}"/>
              </a:ext>
            </a:extLst>
          </p:cNvPr>
          <p:cNvSpPr txBox="1">
            <a:spLocks/>
          </p:cNvSpPr>
          <p:nvPr/>
        </p:nvSpPr>
        <p:spPr>
          <a:xfrm>
            <a:off x="949568" y="1136795"/>
            <a:ext cx="7139355" cy="25494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3855" marR="692150" indent="-347980">
              <a:spcBef>
                <a:spcPts val="100"/>
              </a:spcBef>
              <a:buFont typeface="Arial"/>
              <a:buAutoNum type="arabicPeriod"/>
              <a:tabLst>
                <a:tab pos="363855" algn="l"/>
                <a:tab pos="364490" algn="l"/>
              </a:tabLst>
            </a:pPr>
            <a:r>
              <a:rPr lang="en-US" spc="-25" dirty="0"/>
              <a:t>AMT_CREDIT</a:t>
            </a:r>
            <a:r>
              <a:rPr lang="en-US" spc="15" dirty="0"/>
              <a:t> </a:t>
            </a:r>
            <a:r>
              <a:rPr lang="en-US" spc="-75" dirty="0"/>
              <a:t>and</a:t>
            </a:r>
            <a:r>
              <a:rPr lang="en-US" spc="5" dirty="0"/>
              <a:t> </a:t>
            </a:r>
            <a:r>
              <a:rPr lang="en-US" spc="-25" dirty="0"/>
              <a:t>AMT_GOODS_PRICE</a:t>
            </a:r>
            <a:r>
              <a:rPr lang="en-US" spc="20" dirty="0"/>
              <a:t> </a:t>
            </a:r>
            <a:r>
              <a:rPr lang="en-US" spc="-75" dirty="0"/>
              <a:t>are</a:t>
            </a:r>
            <a:r>
              <a:rPr lang="en-US" spc="15" dirty="0"/>
              <a:t> </a:t>
            </a:r>
            <a:r>
              <a:rPr lang="en-US" spc="-60" dirty="0"/>
              <a:t>highly</a:t>
            </a:r>
            <a:r>
              <a:rPr lang="en-US" spc="20" dirty="0"/>
              <a:t> </a:t>
            </a:r>
            <a:r>
              <a:rPr lang="en-US" spc="-50" dirty="0"/>
              <a:t>correlated</a:t>
            </a:r>
            <a:r>
              <a:rPr lang="en-US" spc="35" dirty="0"/>
              <a:t> </a:t>
            </a:r>
            <a:r>
              <a:rPr lang="en-US" spc="-75" dirty="0"/>
              <a:t>variables</a:t>
            </a:r>
            <a:r>
              <a:rPr lang="en-US" spc="45" dirty="0"/>
              <a:t> </a:t>
            </a:r>
            <a:r>
              <a:rPr lang="en-US" spc="-35" dirty="0"/>
              <a:t>for</a:t>
            </a:r>
            <a:r>
              <a:rPr lang="en-US" spc="-10" dirty="0"/>
              <a:t> </a:t>
            </a:r>
            <a:r>
              <a:rPr lang="en-US" spc="-20" dirty="0"/>
              <a:t>both</a:t>
            </a:r>
            <a:r>
              <a:rPr lang="en-US" spc="30" dirty="0"/>
              <a:t> </a:t>
            </a:r>
            <a:r>
              <a:rPr lang="en-US" spc="-70" dirty="0"/>
              <a:t>defaulters</a:t>
            </a:r>
            <a:r>
              <a:rPr lang="en-US" spc="40" dirty="0"/>
              <a:t> </a:t>
            </a:r>
            <a:r>
              <a:rPr lang="en-US" spc="-75" dirty="0"/>
              <a:t>and</a:t>
            </a:r>
            <a:r>
              <a:rPr lang="en-US" spc="5" dirty="0"/>
              <a:t> </a:t>
            </a:r>
            <a:r>
              <a:rPr lang="en-US" spc="-15" dirty="0"/>
              <a:t>non</a:t>
            </a:r>
            <a:r>
              <a:rPr lang="en-US" spc="-130" dirty="0"/>
              <a:t> </a:t>
            </a:r>
            <a:r>
              <a:rPr lang="en-US" spc="-150" dirty="0"/>
              <a:t>- </a:t>
            </a:r>
            <a:r>
              <a:rPr lang="en-US" spc="-434" dirty="0"/>
              <a:t> </a:t>
            </a:r>
            <a:r>
              <a:rPr lang="en-US" spc="-100" dirty="0"/>
              <a:t>d</a:t>
            </a:r>
            <a:r>
              <a:rPr lang="en-US" spc="-90" dirty="0"/>
              <a:t>e</a:t>
            </a:r>
            <a:r>
              <a:rPr lang="en-US" spc="-55" dirty="0"/>
              <a:t>f</a:t>
            </a:r>
            <a:r>
              <a:rPr lang="en-US" spc="-95" dirty="0"/>
              <a:t>a</a:t>
            </a:r>
            <a:r>
              <a:rPr lang="en-US" spc="-70" dirty="0"/>
              <a:t>u</a:t>
            </a:r>
            <a:r>
              <a:rPr lang="en-US" spc="-10" dirty="0"/>
              <a:t>l</a:t>
            </a:r>
            <a:r>
              <a:rPr lang="en-US" spc="-15" dirty="0"/>
              <a:t>t</a:t>
            </a:r>
            <a:r>
              <a:rPr lang="en-US" spc="-60" dirty="0"/>
              <a:t>ers.</a:t>
            </a:r>
            <a:r>
              <a:rPr lang="en-US" spc="-95" dirty="0"/>
              <a:t> </a:t>
            </a:r>
            <a:r>
              <a:rPr lang="en-US" spc="-30" dirty="0"/>
              <a:t>S</a:t>
            </a:r>
            <a:r>
              <a:rPr lang="en-US" spc="-25" dirty="0"/>
              <a:t>o</a:t>
            </a:r>
            <a:r>
              <a:rPr lang="en-US" spc="5" dirty="0"/>
              <a:t> </a:t>
            </a:r>
            <a:r>
              <a:rPr lang="en-US" spc="-114" dirty="0"/>
              <a:t>as</a:t>
            </a:r>
            <a:r>
              <a:rPr lang="en-US" dirty="0"/>
              <a:t> </a:t>
            </a:r>
            <a:r>
              <a:rPr lang="en-US" spc="-40" dirty="0"/>
              <a:t>th</a:t>
            </a:r>
            <a:r>
              <a:rPr lang="en-US" spc="-35" dirty="0"/>
              <a:t>e</a:t>
            </a:r>
            <a:r>
              <a:rPr lang="en-US" spc="20" dirty="0"/>
              <a:t> </a:t>
            </a:r>
            <a:r>
              <a:rPr lang="en-US" spc="-35" dirty="0"/>
              <a:t>home</a:t>
            </a:r>
            <a:r>
              <a:rPr lang="en-US" spc="15" dirty="0"/>
              <a:t> </a:t>
            </a:r>
            <a:r>
              <a:rPr lang="en-US" spc="-45" dirty="0"/>
              <a:t>price</a:t>
            </a:r>
            <a:r>
              <a:rPr lang="en-US" spc="10" dirty="0"/>
              <a:t> </a:t>
            </a:r>
            <a:r>
              <a:rPr lang="en-US" spc="-25" dirty="0"/>
              <a:t>inc</a:t>
            </a:r>
            <a:r>
              <a:rPr lang="en-US" spc="-15" dirty="0"/>
              <a:t>r</a:t>
            </a:r>
            <a:r>
              <a:rPr lang="en-US" spc="-85" dirty="0"/>
              <a:t>e</a:t>
            </a:r>
            <a:r>
              <a:rPr lang="en-US" spc="-100" dirty="0"/>
              <a:t>a</a:t>
            </a:r>
            <a:r>
              <a:rPr lang="en-US" spc="-110" dirty="0"/>
              <a:t>ses</a:t>
            </a:r>
            <a:r>
              <a:rPr lang="en-US" spc="25" dirty="0"/>
              <a:t> </a:t>
            </a:r>
            <a:r>
              <a:rPr lang="en-US" spc="-20" dirty="0"/>
              <a:t>t</a:t>
            </a:r>
            <a:r>
              <a:rPr lang="en-US" spc="-45" dirty="0"/>
              <a:t>he</a:t>
            </a:r>
            <a:r>
              <a:rPr lang="en-US" spc="5" dirty="0"/>
              <a:t> </a:t>
            </a:r>
            <a:r>
              <a:rPr lang="en-US" spc="-45" dirty="0"/>
              <a:t>lo</a:t>
            </a:r>
            <a:r>
              <a:rPr lang="en-US" spc="-60" dirty="0"/>
              <a:t>a</a:t>
            </a:r>
            <a:r>
              <a:rPr lang="en-US" spc="-10" dirty="0"/>
              <a:t>n</a:t>
            </a:r>
            <a:r>
              <a:rPr lang="en-US" spc="15" dirty="0"/>
              <a:t> </a:t>
            </a:r>
            <a:r>
              <a:rPr lang="en-US" spc="-60" dirty="0"/>
              <a:t>amo</a:t>
            </a:r>
            <a:r>
              <a:rPr lang="en-US" spc="-50" dirty="0"/>
              <a:t>u</a:t>
            </a:r>
            <a:r>
              <a:rPr lang="en-US" spc="-10" dirty="0"/>
              <a:t>nt</a:t>
            </a:r>
            <a:r>
              <a:rPr lang="en-US" spc="-5" dirty="0"/>
              <a:t> </a:t>
            </a:r>
            <a:r>
              <a:rPr lang="en-US" spc="-70" dirty="0"/>
              <a:t>a</a:t>
            </a:r>
            <a:r>
              <a:rPr lang="en-US" spc="-50" dirty="0"/>
              <a:t>l</a:t>
            </a:r>
            <a:r>
              <a:rPr lang="en-US" spc="-75" dirty="0"/>
              <a:t>so</a:t>
            </a:r>
            <a:r>
              <a:rPr lang="en-US" spc="15" dirty="0"/>
              <a:t> </a:t>
            </a:r>
            <a:r>
              <a:rPr lang="en-US" spc="-25" dirty="0"/>
              <a:t>inc</a:t>
            </a:r>
            <a:r>
              <a:rPr lang="en-US" spc="-15" dirty="0"/>
              <a:t>r</a:t>
            </a:r>
            <a:r>
              <a:rPr lang="en-US" spc="-85" dirty="0"/>
              <a:t>e</a:t>
            </a:r>
            <a:r>
              <a:rPr lang="en-US" spc="-100" dirty="0"/>
              <a:t>a</a:t>
            </a:r>
            <a:r>
              <a:rPr lang="en-US" spc="-80" dirty="0"/>
              <a:t>ses.</a:t>
            </a:r>
          </a:p>
          <a:p>
            <a:pPr marL="363855" marR="692150" indent="-347980">
              <a:spcBef>
                <a:spcPts val="100"/>
              </a:spcBef>
              <a:buFont typeface="Arial"/>
              <a:buAutoNum type="arabicPeriod"/>
              <a:tabLst>
                <a:tab pos="363855" algn="l"/>
                <a:tab pos="364490" algn="l"/>
              </a:tabLst>
            </a:pPr>
            <a:endParaRPr lang="en-US" spc="-80" dirty="0"/>
          </a:p>
          <a:p>
            <a:pPr marL="363855" marR="603885" indent="-347980">
              <a:spcBef>
                <a:spcPts val="395"/>
              </a:spcBef>
              <a:buFont typeface="Arial"/>
              <a:buAutoNum type="arabicPeriod"/>
              <a:tabLst>
                <a:tab pos="363855" algn="l"/>
                <a:tab pos="364490" algn="l"/>
              </a:tabLst>
            </a:pPr>
            <a:r>
              <a:rPr lang="en-US" spc="-25" dirty="0"/>
              <a:t>AMT_CREDIT</a:t>
            </a:r>
            <a:r>
              <a:rPr lang="en-US" spc="15" dirty="0"/>
              <a:t> </a:t>
            </a:r>
            <a:r>
              <a:rPr lang="en-US" spc="-75" dirty="0"/>
              <a:t>and</a:t>
            </a:r>
            <a:r>
              <a:rPr lang="en-US" spc="5" dirty="0"/>
              <a:t> </a:t>
            </a:r>
            <a:r>
              <a:rPr lang="en-US" spc="-60" dirty="0"/>
              <a:t>AMT_ANNUITY</a:t>
            </a:r>
            <a:r>
              <a:rPr lang="en-US" spc="-10" dirty="0"/>
              <a:t> </a:t>
            </a:r>
            <a:r>
              <a:rPr lang="en-US" spc="-15" dirty="0"/>
              <a:t>(EMI)</a:t>
            </a:r>
            <a:r>
              <a:rPr lang="en-US" spc="25" dirty="0"/>
              <a:t> </a:t>
            </a:r>
            <a:r>
              <a:rPr lang="en-US" spc="-75" dirty="0"/>
              <a:t>are</a:t>
            </a:r>
            <a:r>
              <a:rPr lang="en-US" spc="15" dirty="0"/>
              <a:t> </a:t>
            </a:r>
            <a:r>
              <a:rPr lang="en-US" spc="-60" dirty="0"/>
              <a:t>highly</a:t>
            </a:r>
            <a:r>
              <a:rPr lang="en-US" spc="35" dirty="0"/>
              <a:t> </a:t>
            </a:r>
            <a:r>
              <a:rPr lang="en-US" spc="-50" dirty="0"/>
              <a:t>correlated</a:t>
            </a:r>
            <a:r>
              <a:rPr lang="en-US" spc="30" dirty="0"/>
              <a:t> </a:t>
            </a:r>
            <a:r>
              <a:rPr lang="en-US" spc="-75" dirty="0"/>
              <a:t>variables</a:t>
            </a:r>
            <a:r>
              <a:rPr lang="en-US" spc="40" dirty="0"/>
              <a:t> </a:t>
            </a:r>
            <a:r>
              <a:rPr lang="en-US" spc="-35" dirty="0"/>
              <a:t>for</a:t>
            </a:r>
            <a:r>
              <a:rPr lang="en-US" spc="10" dirty="0"/>
              <a:t> </a:t>
            </a:r>
            <a:r>
              <a:rPr lang="en-US" spc="-20" dirty="0"/>
              <a:t>both</a:t>
            </a:r>
            <a:r>
              <a:rPr lang="en-US" spc="10" dirty="0"/>
              <a:t> </a:t>
            </a:r>
            <a:r>
              <a:rPr lang="en-US" spc="-70" dirty="0"/>
              <a:t>defaulters</a:t>
            </a:r>
            <a:r>
              <a:rPr lang="en-US" spc="35" dirty="0"/>
              <a:t> </a:t>
            </a:r>
            <a:r>
              <a:rPr lang="en-US" spc="-75" dirty="0"/>
              <a:t>and</a:t>
            </a:r>
            <a:r>
              <a:rPr lang="en-US" spc="10" dirty="0"/>
              <a:t> </a:t>
            </a:r>
            <a:r>
              <a:rPr lang="en-US" spc="-15" dirty="0"/>
              <a:t>non</a:t>
            </a:r>
            <a:r>
              <a:rPr lang="en-US" spc="-114" dirty="0"/>
              <a:t> </a:t>
            </a:r>
            <a:r>
              <a:rPr lang="en-US" spc="-150" dirty="0"/>
              <a:t>- </a:t>
            </a:r>
            <a:r>
              <a:rPr lang="en-US" spc="-434" dirty="0"/>
              <a:t> </a:t>
            </a:r>
            <a:r>
              <a:rPr lang="en-US" spc="-70" dirty="0"/>
              <a:t>defaulters</a:t>
            </a:r>
            <a:r>
              <a:rPr lang="en-US" spc="30" dirty="0"/>
              <a:t> </a:t>
            </a:r>
            <a:r>
              <a:rPr lang="en-US" dirty="0"/>
              <a:t>.</a:t>
            </a:r>
            <a:r>
              <a:rPr lang="en-US" spc="-120" dirty="0"/>
              <a:t> </a:t>
            </a:r>
            <a:r>
              <a:rPr lang="en-US" spc="-25" dirty="0"/>
              <a:t>So</a:t>
            </a:r>
            <a:r>
              <a:rPr lang="en-US" spc="-5" dirty="0"/>
              <a:t> </a:t>
            </a:r>
            <a:r>
              <a:rPr lang="en-US" spc="-114" dirty="0"/>
              <a:t>as</a:t>
            </a:r>
            <a:r>
              <a:rPr lang="en-US" spc="15" dirty="0"/>
              <a:t> </a:t>
            </a:r>
            <a:r>
              <a:rPr lang="en-US" spc="-35" dirty="0"/>
              <a:t>the</a:t>
            </a:r>
            <a:r>
              <a:rPr lang="en-US" spc="5" dirty="0"/>
              <a:t> </a:t>
            </a:r>
            <a:r>
              <a:rPr lang="en-US" spc="-35" dirty="0"/>
              <a:t>home</a:t>
            </a:r>
            <a:r>
              <a:rPr lang="en-US" spc="15" dirty="0"/>
              <a:t> </a:t>
            </a:r>
            <a:r>
              <a:rPr lang="en-US" spc="-45" dirty="0"/>
              <a:t>price</a:t>
            </a:r>
            <a:r>
              <a:rPr lang="en-US" spc="15" dirty="0"/>
              <a:t> </a:t>
            </a:r>
            <a:r>
              <a:rPr lang="en-US" spc="-65" dirty="0"/>
              <a:t>increases</a:t>
            </a:r>
            <a:r>
              <a:rPr lang="en-US" spc="25" dirty="0"/>
              <a:t> </a:t>
            </a:r>
            <a:r>
              <a:rPr lang="en-US" spc="-35" dirty="0"/>
              <a:t>the</a:t>
            </a:r>
            <a:r>
              <a:rPr lang="en-US" spc="25" dirty="0"/>
              <a:t> </a:t>
            </a:r>
            <a:r>
              <a:rPr lang="en-US" spc="-35" dirty="0"/>
              <a:t>EMI</a:t>
            </a:r>
            <a:r>
              <a:rPr lang="en-US" spc="5" dirty="0"/>
              <a:t> </a:t>
            </a:r>
            <a:r>
              <a:rPr lang="en-US" spc="-40" dirty="0"/>
              <a:t>amount</a:t>
            </a:r>
            <a:r>
              <a:rPr lang="en-US" spc="10" dirty="0"/>
              <a:t> </a:t>
            </a:r>
            <a:r>
              <a:rPr lang="en-US" spc="-70" dirty="0"/>
              <a:t>also</a:t>
            </a:r>
            <a:r>
              <a:rPr lang="en-US" spc="20" dirty="0"/>
              <a:t> </a:t>
            </a:r>
            <a:r>
              <a:rPr lang="en-US" spc="-65" dirty="0"/>
              <a:t>increases</a:t>
            </a:r>
            <a:r>
              <a:rPr lang="en-US" spc="25" dirty="0"/>
              <a:t> </a:t>
            </a:r>
            <a:r>
              <a:rPr lang="en-US" spc="-55" dirty="0"/>
              <a:t>which</a:t>
            </a:r>
            <a:r>
              <a:rPr lang="en-US" spc="20" dirty="0"/>
              <a:t> </a:t>
            </a:r>
            <a:r>
              <a:rPr lang="en-US" spc="-70" dirty="0"/>
              <a:t>is</a:t>
            </a:r>
            <a:r>
              <a:rPr lang="en-US" dirty="0"/>
              <a:t> </a:t>
            </a:r>
            <a:r>
              <a:rPr lang="en-US" spc="-40" dirty="0"/>
              <a:t>logical.</a:t>
            </a:r>
          </a:p>
          <a:p>
            <a:pPr marL="363855" marR="603885" indent="-347980">
              <a:spcBef>
                <a:spcPts val="395"/>
              </a:spcBef>
              <a:buFont typeface="Arial"/>
              <a:buAutoNum type="arabicPeriod"/>
              <a:tabLst>
                <a:tab pos="363855" algn="l"/>
                <a:tab pos="364490" algn="l"/>
              </a:tabLst>
            </a:pPr>
            <a:endParaRPr lang="en-US" spc="-40" dirty="0"/>
          </a:p>
          <a:p>
            <a:pPr marL="363855" indent="-347980">
              <a:spcBef>
                <a:spcPts val="395"/>
              </a:spcBef>
              <a:buFont typeface="Arial"/>
              <a:buAutoNum type="arabicPeriod"/>
              <a:tabLst>
                <a:tab pos="363855" algn="l"/>
                <a:tab pos="364490" algn="l"/>
              </a:tabLst>
            </a:pPr>
            <a:r>
              <a:rPr lang="en-US" spc="-60" dirty="0"/>
              <a:t>All</a:t>
            </a:r>
            <a:r>
              <a:rPr lang="en-US" spc="10" dirty="0"/>
              <a:t> </a:t>
            </a:r>
            <a:r>
              <a:rPr lang="en-US" spc="-45" dirty="0"/>
              <a:t>three</a:t>
            </a:r>
            <a:r>
              <a:rPr lang="en-US" spc="35" dirty="0"/>
              <a:t> </a:t>
            </a:r>
            <a:r>
              <a:rPr lang="en-US" spc="-75" dirty="0"/>
              <a:t>variables</a:t>
            </a:r>
            <a:r>
              <a:rPr lang="en-US" spc="35" dirty="0"/>
              <a:t> </a:t>
            </a:r>
            <a:r>
              <a:rPr lang="en-US" spc="-45" dirty="0"/>
              <a:t>AMT_CREDIT,</a:t>
            </a:r>
            <a:r>
              <a:rPr lang="en-US" spc="-114" dirty="0"/>
              <a:t> </a:t>
            </a:r>
            <a:r>
              <a:rPr lang="en-US" spc="-25" dirty="0"/>
              <a:t>AMT_GOODS_PRICE</a:t>
            </a:r>
            <a:r>
              <a:rPr lang="en-US" spc="25" dirty="0"/>
              <a:t> </a:t>
            </a:r>
            <a:r>
              <a:rPr lang="en-US" spc="-75" dirty="0"/>
              <a:t>and</a:t>
            </a:r>
            <a:r>
              <a:rPr lang="en-US" spc="10" dirty="0"/>
              <a:t> </a:t>
            </a:r>
            <a:r>
              <a:rPr lang="en-US" spc="-60" dirty="0"/>
              <a:t>AMT_ANNUITY</a:t>
            </a:r>
            <a:r>
              <a:rPr lang="en-US" spc="-15" dirty="0"/>
              <a:t> </a:t>
            </a:r>
            <a:r>
              <a:rPr lang="en-US" spc="-75" dirty="0"/>
              <a:t>are</a:t>
            </a:r>
            <a:r>
              <a:rPr lang="en-US" spc="15" dirty="0"/>
              <a:t> </a:t>
            </a:r>
            <a:r>
              <a:rPr lang="en-US" spc="-60" dirty="0"/>
              <a:t>highly</a:t>
            </a:r>
            <a:r>
              <a:rPr lang="en-US" spc="40" dirty="0"/>
              <a:t> </a:t>
            </a:r>
            <a:r>
              <a:rPr lang="en-US" spc="-50" dirty="0"/>
              <a:t>correlated</a:t>
            </a:r>
            <a:r>
              <a:rPr lang="en-US" spc="25" dirty="0"/>
              <a:t> </a:t>
            </a:r>
            <a:r>
              <a:rPr lang="en-US" spc="-35" dirty="0"/>
              <a:t>for</a:t>
            </a:r>
            <a:r>
              <a:rPr lang="en-US" spc="10" dirty="0"/>
              <a:t> </a:t>
            </a:r>
            <a:r>
              <a:rPr lang="en-US" spc="-20" dirty="0"/>
              <a:t>both</a:t>
            </a:r>
          </a:p>
          <a:p>
            <a:pPr marL="363855"/>
            <a:r>
              <a:rPr lang="en-US" spc="-65" dirty="0"/>
              <a:t>defaulters</a:t>
            </a:r>
            <a:r>
              <a:rPr lang="en-US" spc="30" dirty="0"/>
              <a:t> </a:t>
            </a:r>
            <a:r>
              <a:rPr lang="en-US" spc="-75" dirty="0"/>
              <a:t>and</a:t>
            </a:r>
            <a:r>
              <a:rPr lang="en-US" spc="5" dirty="0"/>
              <a:t> </a:t>
            </a:r>
            <a:r>
              <a:rPr lang="en-US" spc="-55" dirty="0"/>
              <a:t>non-defaulters,</a:t>
            </a:r>
            <a:r>
              <a:rPr lang="en-US" spc="-110" dirty="0"/>
              <a:t> </a:t>
            </a:r>
            <a:r>
              <a:rPr lang="en-US" spc="-55" dirty="0"/>
              <a:t>which</a:t>
            </a:r>
            <a:r>
              <a:rPr lang="en-US" spc="25" dirty="0"/>
              <a:t> </a:t>
            </a:r>
            <a:r>
              <a:rPr lang="en-US" spc="-40" dirty="0"/>
              <a:t>might</a:t>
            </a:r>
            <a:r>
              <a:rPr lang="en-US" spc="30" dirty="0"/>
              <a:t> </a:t>
            </a:r>
            <a:r>
              <a:rPr lang="en-US" spc="-15" dirty="0"/>
              <a:t>not</a:t>
            </a:r>
            <a:r>
              <a:rPr lang="en-US" spc="-5" dirty="0"/>
              <a:t> </a:t>
            </a:r>
            <a:r>
              <a:rPr lang="en-US" spc="-90" dirty="0"/>
              <a:t>give</a:t>
            </a:r>
            <a:r>
              <a:rPr lang="en-US" spc="10" dirty="0"/>
              <a:t> </a:t>
            </a:r>
            <a:r>
              <a:rPr lang="en-US" spc="-105" dirty="0"/>
              <a:t>a</a:t>
            </a:r>
            <a:r>
              <a:rPr lang="en-US" spc="-5" dirty="0"/>
              <a:t> </a:t>
            </a:r>
            <a:r>
              <a:rPr lang="en-US" spc="-65" dirty="0"/>
              <a:t>good</a:t>
            </a:r>
            <a:r>
              <a:rPr lang="en-US" spc="-5" dirty="0"/>
              <a:t> </a:t>
            </a:r>
            <a:r>
              <a:rPr lang="en-US" spc="-40" dirty="0"/>
              <a:t>indicator</a:t>
            </a:r>
            <a:r>
              <a:rPr lang="en-US" spc="35" dirty="0"/>
              <a:t> </a:t>
            </a:r>
            <a:r>
              <a:rPr lang="en-US" spc="-40" dirty="0"/>
              <a:t>for</a:t>
            </a:r>
            <a:r>
              <a:rPr lang="en-US" spc="-5" dirty="0"/>
              <a:t> </a:t>
            </a:r>
            <a:r>
              <a:rPr lang="en-US" spc="-65" dirty="0"/>
              <a:t>defaulter</a:t>
            </a:r>
            <a:r>
              <a:rPr lang="en-US" spc="35" dirty="0"/>
              <a:t> </a:t>
            </a:r>
            <a:r>
              <a:rPr lang="en-US" spc="-40" dirty="0"/>
              <a:t>detection.</a:t>
            </a:r>
          </a:p>
        </p:txBody>
      </p:sp>
    </p:spTree>
    <p:extLst>
      <p:ext uri="{BB962C8B-B14F-4D97-AF65-F5344CB8AC3E}">
        <p14:creationId xmlns:p14="http://schemas.microsoft.com/office/powerpoint/2010/main" val="2307668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5A5FBD9-ACAD-44AF-A0A9-D8B41A793F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68" y="237861"/>
            <a:ext cx="4419132" cy="4427923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159F86E3-0504-491D-B2AD-705B495B373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867" y="357788"/>
            <a:ext cx="4419133" cy="44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9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F4B6-8826-42ED-98F1-D1CB133E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ON Heat Map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8FEC33E-AD9E-4666-A34A-8E2925228F29}"/>
              </a:ext>
            </a:extLst>
          </p:cNvPr>
          <p:cNvSpPr txBox="1"/>
          <p:nvPr/>
        </p:nvSpPr>
        <p:spPr>
          <a:xfrm>
            <a:off x="993375" y="757648"/>
            <a:ext cx="7087369" cy="416075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pc="-80" dirty="0">
                <a:latin typeface="Palatino Linotype"/>
                <a:cs typeface="Palatino Linotype"/>
              </a:rPr>
              <a:t>Target</a:t>
            </a:r>
            <a:r>
              <a:rPr spc="-20" dirty="0">
                <a:latin typeface="Palatino Linotype"/>
                <a:cs typeface="Palatino Linotype"/>
              </a:rPr>
              <a:t> </a:t>
            </a:r>
            <a:r>
              <a:rPr spc="-5" dirty="0">
                <a:latin typeface="Palatino Linotype"/>
                <a:cs typeface="Palatino Linotype"/>
              </a:rPr>
              <a:t>0</a:t>
            </a:r>
            <a:endParaRPr dirty="0">
              <a:latin typeface="Palatino Linotype"/>
              <a:cs typeface="Palatino Linotype"/>
            </a:endParaRPr>
          </a:p>
          <a:p>
            <a:pPr marL="360045" marR="1841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25" dirty="0">
                <a:latin typeface="Palatino Linotype"/>
                <a:cs typeface="Palatino Linotype"/>
              </a:rPr>
              <a:t>AMT_CREDIT</a:t>
            </a:r>
            <a:r>
              <a:rPr spc="-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inversely</a:t>
            </a:r>
            <a:r>
              <a:rPr spc="5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proportional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to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the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55" dirty="0">
                <a:latin typeface="Palatino Linotype"/>
                <a:cs typeface="Palatino Linotype"/>
              </a:rPr>
              <a:t>DAYS_BIRTH</a:t>
            </a:r>
            <a:r>
              <a:rPr spc="-5" dirty="0">
                <a:latin typeface="Palatino Linotype"/>
                <a:cs typeface="Palatino Linotype"/>
              </a:rPr>
              <a:t>,</a:t>
            </a:r>
            <a:r>
              <a:rPr spc="-11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peoples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lang="en-US" spc="-45" dirty="0">
                <a:latin typeface="Palatino Linotype"/>
                <a:cs typeface="Palatino Linotype"/>
              </a:rPr>
              <a:t>belong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to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lang="en-US" spc="5" dirty="0">
                <a:latin typeface="Palatino Linotype"/>
                <a:cs typeface="Palatino Linotype"/>
              </a:rPr>
              <a:t>the </a:t>
            </a:r>
            <a:r>
              <a:rPr spc="-95" dirty="0">
                <a:latin typeface="Palatino Linotype"/>
                <a:cs typeface="Palatino Linotype"/>
              </a:rPr>
              <a:t>low-age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group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50" dirty="0">
                <a:latin typeface="Palatino Linotype"/>
                <a:cs typeface="Palatino Linotype"/>
              </a:rPr>
              <a:t>taking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high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Credit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lang="en-US" spc="-40" dirty="0">
                <a:latin typeface="Palatino Linotype"/>
                <a:cs typeface="Palatino Linotype"/>
              </a:rPr>
              <a:t>amounts </a:t>
            </a:r>
            <a:r>
              <a:rPr spc="-70" dirty="0">
                <a:latin typeface="Palatino Linotype"/>
                <a:cs typeface="Palatino Linotype"/>
              </a:rPr>
              <a:t>and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80" dirty="0">
                <a:latin typeface="Palatino Linotype"/>
                <a:cs typeface="Palatino Linotype"/>
              </a:rPr>
              <a:t>vice-versa</a:t>
            </a:r>
            <a:endParaRPr dirty="0">
              <a:latin typeface="Palatino Linotype"/>
              <a:cs typeface="Palatino Linotype"/>
            </a:endParaRPr>
          </a:p>
          <a:p>
            <a:pPr marL="360045" marR="24193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25" dirty="0">
                <a:latin typeface="Palatino Linotype"/>
                <a:cs typeface="Palatino Linotype"/>
              </a:rPr>
              <a:t>AMT_CREDIT</a:t>
            </a:r>
            <a:r>
              <a:rPr spc="-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inversely</a:t>
            </a:r>
            <a:r>
              <a:rPr spc="4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proportional</a:t>
            </a:r>
            <a:r>
              <a:rPr spc="30"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to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the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15" dirty="0">
                <a:latin typeface="Palatino Linotype"/>
                <a:cs typeface="Palatino Linotype"/>
              </a:rPr>
              <a:t>CNT_CHILDREN,</a:t>
            </a:r>
            <a:r>
              <a:rPr spc="-110" dirty="0">
                <a:latin typeface="Palatino Linotype"/>
                <a:cs typeface="Palatino Linotype"/>
              </a:rPr>
              <a:t> </a:t>
            </a:r>
            <a:r>
              <a:rPr lang="en-US" spc="-110" dirty="0">
                <a:latin typeface="Palatino Linotype"/>
                <a:cs typeface="Palatino Linotype"/>
              </a:rPr>
              <a:t>which </a:t>
            </a:r>
            <a:r>
              <a:rPr spc="-65" dirty="0">
                <a:latin typeface="Palatino Linotype"/>
                <a:cs typeface="Palatino Linotype"/>
              </a:rPr>
              <a:t>means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lang="en-US" spc="25" dirty="0">
                <a:latin typeface="Palatino Linotype"/>
                <a:cs typeface="Palatino Linotype"/>
              </a:rPr>
              <a:t>the </a:t>
            </a:r>
            <a:r>
              <a:rPr spc="-35" dirty="0">
                <a:latin typeface="Palatino Linotype"/>
                <a:cs typeface="Palatino Linotype"/>
              </a:rPr>
              <a:t>Credit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amount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higher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for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lang="en-US" spc="-75" dirty="0">
                <a:latin typeface="Palatino Linotype"/>
                <a:cs typeface="Palatino Linotype"/>
              </a:rPr>
              <a:t>fewer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children</a:t>
            </a:r>
            <a:r>
              <a:rPr spc="40" dirty="0">
                <a:latin typeface="Palatino Linotype"/>
                <a:cs typeface="Palatino Linotype"/>
              </a:rPr>
              <a:t> </a:t>
            </a:r>
            <a:r>
              <a:rPr spc="-25" dirty="0">
                <a:latin typeface="Palatino Linotype"/>
                <a:cs typeface="Palatino Linotype"/>
              </a:rPr>
              <a:t>count</a:t>
            </a:r>
            <a:r>
              <a:rPr lang="en-US" spc="-25"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client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lang="en-US" spc="-85" dirty="0">
                <a:latin typeface="Palatino Linotype"/>
                <a:cs typeface="Palatino Linotype"/>
              </a:rPr>
              <a:t>has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and</a:t>
            </a:r>
            <a:r>
              <a:rPr spc="-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vice-versa.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50" dirty="0">
                <a:latin typeface="Palatino Linotype"/>
                <a:cs typeface="Palatino Linotype"/>
              </a:rPr>
              <a:t>AMT_INCOME_TOTAL</a:t>
            </a:r>
            <a:r>
              <a:rPr spc="3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inversely</a:t>
            </a:r>
            <a:r>
              <a:rPr spc="4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proportional</a:t>
            </a:r>
            <a:r>
              <a:rPr spc="30" dirty="0">
                <a:latin typeface="Palatino Linotype"/>
                <a:cs typeface="Palatino Linotype"/>
              </a:rPr>
              <a:t> </a:t>
            </a:r>
            <a:r>
              <a:rPr spc="-15" dirty="0">
                <a:latin typeface="Palatino Linotype"/>
                <a:cs typeface="Palatino Linotype"/>
              </a:rPr>
              <a:t>to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the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CNT_CHILDREN,</a:t>
            </a:r>
            <a:r>
              <a:rPr spc="-110" dirty="0">
                <a:latin typeface="Palatino Linotype"/>
                <a:cs typeface="Palatino Linotype"/>
              </a:rPr>
              <a:t> </a:t>
            </a:r>
            <a:r>
              <a:rPr lang="en-US" spc="-110" dirty="0">
                <a:latin typeface="Palatino Linotype"/>
                <a:cs typeface="Palatino Linotype"/>
              </a:rPr>
              <a:t>which </a:t>
            </a:r>
            <a:r>
              <a:rPr spc="-65" dirty="0">
                <a:latin typeface="Palatino Linotype"/>
                <a:cs typeface="Palatino Linotype"/>
              </a:rPr>
              <a:t>means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45" dirty="0">
                <a:latin typeface="Palatino Linotype"/>
                <a:cs typeface="Palatino Linotype"/>
              </a:rPr>
              <a:t>more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income</a:t>
            </a:r>
            <a:r>
              <a:rPr spc="30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for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lang="en-US" spc="-75" dirty="0">
                <a:latin typeface="Palatino Linotype"/>
                <a:cs typeface="Palatino Linotype"/>
              </a:rPr>
              <a:t>fewer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children</a:t>
            </a:r>
            <a:r>
              <a:rPr spc="40" dirty="0">
                <a:latin typeface="Palatino Linotype"/>
                <a:cs typeface="Palatino Linotype"/>
              </a:rPr>
              <a:t> </a:t>
            </a:r>
            <a:r>
              <a:rPr lang="en-US" spc="40" dirty="0">
                <a:latin typeface="Palatino Linotype"/>
                <a:cs typeface="Palatino Linotype"/>
              </a:rPr>
              <a:t>the </a:t>
            </a:r>
            <a:r>
              <a:rPr spc="-20" dirty="0">
                <a:latin typeface="Palatino Linotype"/>
                <a:cs typeface="Palatino Linotype"/>
              </a:rPr>
              <a:t>client</a:t>
            </a:r>
            <a:r>
              <a:rPr lang="en-US" dirty="0">
                <a:latin typeface="Palatino Linotype"/>
                <a:cs typeface="Palatino Linotype"/>
              </a:rPr>
              <a:t> </a:t>
            </a:r>
            <a:r>
              <a:rPr spc="-85" dirty="0">
                <a:latin typeface="Palatino Linotype"/>
                <a:cs typeface="Palatino Linotype"/>
              </a:rPr>
              <a:t>have</a:t>
            </a:r>
            <a:r>
              <a:rPr spc="-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and</a:t>
            </a:r>
            <a:r>
              <a:rPr spc="-2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vice-versa.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5"/>
              </a:spcBef>
              <a:buAutoNum type="arabicPeriod" startAt="4"/>
              <a:tabLst>
                <a:tab pos="360045" algn="l"/>
                <a:tab pos="360680" algn="l"/>
              </a:tabLst>
            </a:pPr>
            <a:r>
              <a:rPr lang="en-US" spc="-75" dirty="0">
                <a:latin typeface="Palatino Linotype"/>
                <a:cs typeface="Palatino Linotype"/>
              </a:rPr>
              <a:t>fewer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children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lang="en-US" spc="-20" dirty="0">
                <a:latin typeface="Palatino Linotype"/>
                <a:cs typeface="Palatino Linotype"/>
              </a:rPr>
              <a:t>clients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85" dirty="0">
                <a:latin typeface="Palatino Linotype"/>
                <a:cs typeface="Palatino Linotype"/>
              </a:rPr>
              <a:t>have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10" dirty="0">
                <a:latin typeface="Palatino Linotype"/>
                <a:cs typeface="Palatino Linotype"/>
              </a:rPr>
              <a:t>in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densely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60" dirty="0">
                <a:latin typeface="Palatino Linotype"/>
                <a:cs typeface="Palatino Linotype"/>
              </a:rPr>
              <a:t>populated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lang="en-US" spc="-60" dirty="0">
                <a:latin typeface="Palatino Linotype"/>
                <a:cs typeface="Palatino Linotype"/>
              </a:rPr>
              <a:t>areas</a:t>
            </a:r>
            <a:r>
              <a:rPr spc="-60" dirty="0">
                <a:latin typeface="Palatino Linotype"/>
                <a:cs typeface="Palatino Linotype"/>
              </a:rPr>
              <a:t>.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0"/>
              </a:spcBef>
              <a:buAutoNum type="arabicPeriod" startAt="4"/>
              <a:tabLst>
                <a:tab pos="360045" algn="l"/>
                <a:tab pos="360680" algn="l"/>
              </a:tabLst>
            </a:pPr>
            <a:r>
              <a:rPr spc="-25" dirty="0">
                <a:latin typeface="Palatino Linotype"/>
                <a:cs typeface="Palatino Linotype"/>
              </a:rPr>
              <a:t>AMT_CREDIT</a:t>
            </a:r>
            <a:r>
              <a:rPr spc="-1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higher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lang="en-US" spc="-20" dirty="0">
                <a:latin typeface="Palatino Linotype"/>
                <a:cs typeface="Palatino Linotype"/>
              </a:rPr>
              <a:t>in</a:t>
            </a:r>
            <a:r>
              <a:rPr spc="-10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densely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60" dirty="0">
                <a:latin typeface="Palatino Linotype"/>
                <a:cs typeface="Palatino Linotype"/>
              </a:rPr>
              <a:t>populated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lang="en-US" spc="-60" dirty="0">
                <a:latin typeface="Palatino Linotype"/>
                <a:cs typeface="Palatino Linotype"/>
              </a:rPr>
              <a:t>areas</a:t>
            </a:r>
            <a:r>
              <a:rPr spc="-60" dirty="0">
                <a:latin typeface="Palatino Linotype"/>
                <a:cs typeface="Palatino Linotype"/>
              </a:rPr>
              <a:t>.</a:t>
            </a:r>
            <a:endParaRPr dirty="0">
              <a:latin typeface="Palatino Linotype"/>
              <a:cs typeface="Palatino Linotype"/>
            </a:endParaRPr>
          </a:p>
          <a:p>
            <a:pPr marL="12700" marR="4998720">
              <a:lnSpc>
                <a:spcPts val="2330"/>
              </a:lnSpc>
              <a:spcBef>
                <a:spcPts val="130"/>
              </a:spcBef>
              <a:buAutoNum type="arabicPeriod" startAt="4"/>
              <a:tabLst>
                <a:tab pos="360045" algn="l"/>
                <a:tab pos="360680" algn="l"/>
              </a:tabLst>
            </a:pPr>
            <a:r>
              <a:rPr lang="en-US" spc="-50" dirty="0">
                <a:latin typeface="Palatino Linotype"/>
                <a:cs typeface="Palatino Linotype"/>
              </a:rPr>
              <a:t>  </a:t>
            </a:r>
            <a:r>
              <a:rPr spc="-50" dirty="0">
                <a:latin typeface="Palatino Linotype"/>
                <a:cs typeface="Palatino Linotype"/>
              </a:rPr>
              <a:t>AMT_INCOME_TOTA</a:t>
            </a:r>
            <a:r>
              <a:rPr lang="en-IN" spc="-50" dirty="0">
                <a:latin typeface="Palatino Linotype"/>
                <a:cs typeface="Palatino Linotype"/>
              </a:rPr>
              <a:t>L </a:t>
            </a:r>
            <a:r>
              <a:rPr lang="en-US" spc="-65" dirty="0">
                <a:latin typeface="Palatino Linotype"/>
                <a:cs typeface="Palatino Linotype"/>
              </a:rPr>
              <a:t>is</a:t>
            </a:r>
            <a:r>
              <a:rPr lang="en-US" spc="10" dirty="0">
                <a:latin typeface="Palatino Linotype"/>
                <a:cs typeface="Palatino Linotype"/>
              </a:rPr>
              <a:t> </a:t>
            </a:r>
            <a:r>
              <a:rPr lang="en-US" spc="-60" dirty="0">
                <a:latin typeface="Palatino Linotype"/>
                <a:cs typeface="Palatino Linotype"/>
              </a:rPr>
              <a:t>also</a:t>
            </a:r>
            <a:r>
              <a:rPr lang="en-US" spc="10" dirty="0">
                <a:latin typeface="Palatino Linotype"/>
                <a:cs typeface="Palatino Linotype"/>
              </a:rPr>
              <a:t> </a:t>
            </a:r>
            <a:r>
              <a:rPr lang="en-US" spc="-40" dirty="0">
                <a:latin typeface="Palatino Linotype"/>
                <a:cs typeface="Palatino Linotype"/>
              </a:rPr>
              <a:t>higher</a:t>
            </a:r>
            <a:r>
              <a:rPr lang="en-US" spc="20" dirty="0">
                <a:latin typeface="Palatino Linotype"/>
                <a:cs typeface="Palatino Linotype"/>
              </a:rPr>
              <a:t> </a:t>
            </a:r>
            <a:r>
              <a:rPr lang="en-US" spc="-10" dirty="0">
                <a:latin typeface="Palatino Linotype"/>
                <a:cs typeface="Palatino Linotype"/>
              </a:rPr>
              <a:t>in</a:t>
            </a:r>
            <a:r>
              <a:rPr lang="en-US" spc="10" dirty="0">
                <a:latin typeface="Palatino Linotype"/>
                <a:cs typeface="Palatino Linotype"/>
              </a:rPr>
              <a:t> a </a:t>
            </a:r>
            <a:r>
              <a:rPr lang="en-US" spc="-70" dirty="0">
                <a:latin typeface="Palatino Linotype"/>
                <a:cs typeface="Palatino Linotype"/>
              </a:rPr>
              <a:t>densely</a:t>
            </a:r>
            <a:r>
              <a:rPr lang="en-US" spc="35" dirty="0">
                <a:latin typeface="Palatino Linotype"/>
                <a:cs typeface="Palatino Linotype"/>
              </a:rPr>
              <a:t> </a:t>
            </a:r>
            <a:r>
              <a:rPr spc="-60" dirty="0">
                <a:latin typeface="Palatino Linotype"/>
                <a:cs typeface="Palatino Linotype"/>
              </a:rPr>
              <a:t>populated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60" dirty="0">
                <a:latin typeface="Palatino Linotype"/>
                <a:cs typeface="Palatino Linotype"/>
              </a:rPr>
              <a:t>area. </a:t>
            </a:r>
            <a:r>
              <a:rPr spc="-385" dirty="0">
                <a:latin typeface="Palatino Linotype"/>
                <a:cs typeface="Palatino Linotype"/>
              </a:rPr>
              <a:t> </a:t>
            </a:r>
            <a:r>
              <a:rPr spc="-80" dirty="0">
                <a:latin typeface="Palatino Linotype"/>
                <a:cs typeface="Palatino Linotype"/>
              </a:rPr>
              <a:t>Target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5" dirty="0">
                <a:latin typeface="Palatino Linotype"/>
                <a:cs typeface="Palatino Linotype"/>
              </a:rPr>
              <a:t>1</a:t>
            </a:r>
            <a:endParaRPr dirty="0">
              <a:latin typeface="Palatino Linotype"/>
              <a:cs typeface="Palatino Linotype"/>
            </a:endParaRPr>
          </a:p>
          <a:p>
            <a:pPr marL="360045" marR="5080" indent="-347980">
              <a:lnSpc>
                <a:spcPct val="100000"/>
              </a:lnSpc>
              <a:spcBef>
                <a:spcPts val="250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40" dirty="0">
                <a:latin typeface="Palatino Linotype"/>
                <a:cs typeface="Palatino Linotype"/>
              </a:rPr>
              <a:t>This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45" dirty="0">
                <a:latin typeface="Palatino Linotype"/>
                <a:cs typeface="Palatino Linotype"/>
              </a:rPr>
              <a:t>heat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map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for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80" dirty="0">
                <a:latin typeface="Palatino Linotype"/>
                <a:cs typeface="Palatino Linotype"/>
              </a:rPr>
              <a:t>Target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5" dirty="0">
                <a:latin typeface="Palatino Linotype"/>
                <a:cs typeface="Palatino Linotype"/>
              </a:rPr>
              <a:t>1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is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60" dirty="0">
                <a:latin typeface="Palatino Linotype"/>
                <a:cs typeface="Palatino Linotype"/>
              </a:rPr>
              <a:t>also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having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quite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95" dirty="0">
                <a:latin typeface="Palatino Linotype"/>
                <a:cs typeface="Palatino Linotype"/>
              </a:rPr>
              <a:t>a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same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55" dirty="0">
                <a:latin typeface="Palatino Linotype"/>
                <a:cs typeface="Palatino Linotype"/>
              </a:rPr>
              <a:t>observation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just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like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80" dirty="0">
                <a:latin typeface="Palatino Linotype"/>
                <a:cs typeface="Palatino Linotype"/>
              </a:rPr>
              <a:t>Target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dirty="0">
                <a:latin typeface="Palatino Linotype"/>
                <a:cs typeface="Palatino Linotype"/>
              </a:rPr>
              <a:t>0.</a:t>
            </a:r>
            <a:r>
              <a:rPr spc="-114" dirty="0">
                <a:latin typeface="Palatino Linotype"/>
                <a:cs typeface="Palatino Linotype"/>
              </a:rPr>
              <a:t> </a:t>
            </a:r>
            <a:r>
              <a:rPr spc="-25" dirty="0">
                <a:latin typeface="Palatino Linotype"/>
                <a:cs typeface="Palatino Linotype"/>
              </a:rPr>
              <a:t>But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for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80" dirty="0">
                <a:latin typeface="Palatino Linotype"/>
                <a:cs typeface="Palatino Linotype"/>
              </a:rPr>
              <a:t>few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45" dirty="0">
                <a:latin typeface="Palatino Linotype"/>
                <a:cs typeface="Palatino Linotype"/>
              </a:rPr>
              <a:t>points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are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spc="-35" dirty="0">
                <a:latin typeface="Palatino Linotype"/>
                <a:cs typeface="Palatino Linotype"/>
              </a:rPr>
              <a:t>different.</a:t>
            </a:r>
            <a:r>
              <a:rPr spc="-10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They</a:t>
            </a:r>
            <a:r>
              <a:rPr spc="-9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are </a:t>
            </a:r>
            <a:r>
              <a:rPr spc="-385" dirty="0">
                <a:latin typeface="Palatino Linotype"/>
                <a:cs typeface="Palatino Linotype"/>
              </a:rPr>
              <a:t> </a:t>
            </a:r>
            <a:r>
              <a:rPr spc="-50" dirty="0">
                <a:latin typeface="Palatino Linotype"/>
                <a:cs typeface="Palatino Linotype"/>
              </a:rPr>
              <a:t>listed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below.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35" dirty="0">
                <a:latin typeface="Palatino Linotype"/>
                <a:cs typeface="Palatino Linotype"/>
              </a:rPr>
              <a:t>The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25" dirty="0">
                <a:latin typeface="Palatino Linotype"/>
                <a:cs typeface="Palatino Linotype"/>
              </a:rPr>
              <a:t>client's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45" dirty="0">
                <a:latin typeface="Palatino Linotype"/>
                <a:cs typeface="Palatino Linotype"/>
              </a:rPr>
              <a:t>permanent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spc="-90" dirty="0">
                <a:latin typeface="Palatino Linotype"/>
                <a:cs typeface="Palatino Linotype"/>
              </a:rPr>
              <a:t>address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does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not</a:t>
            </a:r>
            <a:r>
              <a:rPr spc="5"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match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contact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90" dirty="0">
                <a:latin typeface="Palatino Linotype"/>
                <a:cs typeface="Palatino Linotype"/>
              </a:rPr>
              <a:t>address</a:t>
            </a:r>
            <a:r>
              <a:rPr spc="2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are</a:t>
            </a:r>
            <a:r>
              <a:rPr spc="30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having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less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children.</a:t>
            </a:r>
            <a:endParaRPr dirty="0">
              <a:latin typeface="Palatino Linotype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60045" algn="l"/>
                <a:tab pos="360680" algn="l"/>
              </a:tabLst>
            </a:pPr>
            <a:r>
              <a:rPr spc="-35" dirty="0">
                <a:latin typeface="Palatino Linotype"/>
                <a:cs typeface="Palatino Linotype"/>
              </a:rPr>
              <a:t>The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25" dirty="0">
                <a:latin typeface="Palatino Linotype"/>
                <a:cs typeface="Palatino Linotype"/>
              </a:rPr>
              <a:t>client's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45" dirty="0">
                <a:latin typeface="Palatino Linotype"/>
                <a:cs typeface="Palatino Linotype"/>
              </a:rPr>
              <a:t>permanent</a:t>
            </a:r>
            <a:r>
              <a:rPr spc="35" dirty="0">
                <a:latin typeface="Palatino Linotype"/>
                <a:cs typeface="Palatino Linotype"/>
              </a:rPr>
              <a:t> </a:t>
            </a:r>
            <a:r>
              <a:rPr spc="-90" dirty="0">
                <a:latin typeface="Palatino Linotype"/>
                <a:cs typeface="Palatino Linotype"/>
              </a:rPr>
              <a:t>address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does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20" dirty="0">
                <a:latin typeface="Palatino Linotype"/>
                <a:cs typeface="Palatino Linotype"/>
              </a:rPr>
              <a:t>not</a:t>
            </a:r>
            <a:r>
              <a:rPr dirty="0">
                <a:latin typeface="Palatino Linotype"/>
                <a:cs typeface="Palatino Linotype"/>
              </a:rPr>
              <a:t> </a:t>
            </a:r>
            <a:r>
              <a:rPr spc="-40" dirty="0">
                <a:latin typeface="Palatino Linotype"/>
                <a:cs typeface="Palatino Linotype"/>
              </a:rPr>
              <a:t>match</a:t>
            </a:r>
            <a:r>
              <a:rPr spc="15" dirty="0">
                <a:latin typeface="Palatino Linotype"/>
                <a:cs typeface="Palatino Linotype"/>
              </a:rPr>
              <a:t> </a:t>
            </a:r>
            <a:r>
              <a:rPr spc="-70" dirty="0">
                <a:latin typeface="Palatino Linotype"/>
                <a:cs typeface="Palatino Linotype"/>
              </a:rPr>
              <a:t>work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90" dirty="0">
                <a:latin typeface="Palatino Linotype"/>
                <a:cs typeface="Palatino Linotype"/>
              </a:rPr>
              <a:t>address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are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65" dirty="0">
                <a:latin typeface="Palatino Linotype"/>
                <a:cs typeface="Palatino Linotype"/>
              </a:rPr>
              <a:t>having</a:t>
            </a:r>
            <a:r>
              <a:rPr spc="25" dirty="0">
                <a:latin typeface="Palatino Linotype"/>
                <a:cs typeface="Palatino Linotype"/>
              </a:rPr>
              <a:t> </a:t>
            </a:r>
            <a:r>
              <a:rPr spc="-75" dirty="0">
                <a:latin typeface="Palatino Linotype"/>
                <a:cs typeface="Palatino Linotype"/>
              </a:rPr>
              <a:t>less</a:t>
            </a:r>
            <a:r>
              <a:rPr spc="10" dirty="0">
                <a:latin typeface="Palatino Linotype"/>
                <a:cs typeface="Palatino Linotype"/>
              </a:rPr>
              <a:t> </a:t>
            </a:r>
            <a:r>
              <a:rPr spc="-30" dirty="0">
                <a:latin typeface="Palatino Linotype"/>
                <a:cs typeface="Palatino Linotype"/>
              </a:rPr>
              <a:t>children.</a:t>
            </a:r>
            <a:endParaRPr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177367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DA98-C19F-4DFD-88AF-57CB0093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0</a:t>
            </a:r>
            <a:endParaRPr lang="en-IN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3B514C55-6D0C-4666-9A3E-E032ABB17A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85" y="1165274"/>
            <a:ext cx="6659880" cy="35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661F-EE79-49F0-83A3-FB6896F6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1</a:t>
            </a:r>
            <a:endParaRPr lang="en-IN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DFDD78AE-C3D4-4D23-90F3-98BF8BEF08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7" y="1148860"/>
            <a:ext cx="6659880" cy="35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74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CEE0-DE0E-46B1-8F73-6A7DF0C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Correlation</a:t>
            </a:r>
            <a:endParaRPr lang="en-I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BF4170-9F01-4A42-B6D0-6215A2B46588}"/>
              </a:ext>
            </a:extLst>
          </p:cNvPr>
          <p:cNvSpPr txBox="1"/>
          <p:nvPr/>
        </p:nvSpPr>
        <p:spPr>
          <a:xfrm>
            <a:off x="1114180" y="1054734"/>
            <a:ext cx="141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135" dirty="0">
                <a:solidFill>
                  <a:srgbClr val="1F2C8F"/>
                </a:solidFill>
                <a:latin typeface="Palatino Linotype"/>
                <a:cs typeface="Palatino Linotype"/>
              </a:rPr>
              <a:t>T</a:t>
            </a:r>
            <a:r>
              <a:rPr sz="1800" spc="-70" dirty="0">
                <a:solidFill>
                  <a:srgbClr val="1F2C8F"/>
                </a:solidFill>
                <a:latin typeface="Palatino Linotype"/>
                <a:cs typeface="Palatino Linotype"/>
              </a:rPr>
              <a:t>A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R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GET</a:t>
            </a:r>
            <a:r>
              <a:rPr sz="1800" dirty="0">
                <a:solidFill>
                  <a:srgbClr val="1F2C8F"/>
                </a:solidFill>
                <a:latin typeface="Palatino Linotype"/>
                <a:cs typeface="Palatino Linotype"/>
              </a:rPr>
              <a:t> 0</a:t>
            </a:r>
            <a:endParaRPr sz="1800" dirty="0">
              <a:latin typeface="Palatino Linotype"/>
              <a:cs typeface="Palatino Linotype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CD7755B0-69A0-4BD7-B04B-3B3D4804DE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180" y="1498160"/>
            <a:ext cx="6888615" cy="3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4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CEE0-DE0E-46B1-8F73-6A7DF0CB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Correlation</a:t>
            </a:r>
            <a:endParaRPr lang="en-I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BF4170-9F01-4A42-B6D0-6215A2B46588}"/>
              </a:ext>
            </a:extLst>
          </p:cNvPr>
          <p:cNvSpPr txBox="1"/>
          <p:nvPr/>
        </p:nvSpPr>
        <p:spPr>
          <a:xfrm>
            <a:off x="1114180" y="1054734"/>
            <a:ext cx="141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135" dirty="0">
                <a:solidFill>
                  <a:srgbClr val="1F2C8F"/>
                </a:solidFill>
                <a:latin typeface="Palatino Linotype"/>
                <a:cs typeface="Palatino Linotype"/>
              </a:rPr>
              <a:t>T</a:t>
            </a:r>
            <a:r>
              <a:rPr sz="1800" spc="-70" dirty="0">
                <a:solidFill>
                  <a:srgbClr val="1F2C8F"/>
                </a:solidFill>
                <a:latin typeface="Palatino Linotype"/>
                <a:cs typeface="Palatino Linotype"/>
              </a:rPr>
              <a:t>A</a:t>
            </a:r>
            <a:r>
              <a:rPr sz="1800" spc="-125" dirty="0">
                <a:solidFill>
                  <a:srgbClr val="1F2C8F"/>
                </a:solidFill>
                <a:latin typeface="Palatino Linotype"/>
                <a:cs typeface="Palatino Linotype"/>
              </a:rPr>
              <a:t>R</a:t>
            </a:r>
            <a:r>
              <a:rPr sz="1800" spc="-30" dirty="0">
                <a:solidFill>
                  <a:srgbClr val="1F2C8F"/>
                </a:solidFill>
                <a:latin typeface="Palatino Linotype"/>
                <a:cs typeface="Palatino Linotype"/>
              </a:rPr>
              <a:t>GET</a:t>
            </a:r>
            <a:r>
              <a:rPr sz="1800" dirty="0">
                <a:solidFill>
                  <a:srgbClr val="1F2C8F"/>
                </a:solidFill>
                <a:latin typeface="Palatino Linotype"/>
                <a:cs typeface="Palatino Linotype"/>
              </a:rPr>
              <a:t> </a:t>
            </a:r>
            <a:r>
              <a:rPr lang="en-US" sz="1800" dirty="0">
                <a:solidFill>
                  <a:srgbClr val="1F2C8F"/>
                </a:solidFill>
                <a:latin typeface="Palatino Linotype"/>
                <a:cs typeface="Palatino Linotype"/>
              </a:rPr>
              <a:t>1</a:t>
            </a:r>
            <a:endParaRPr sz="1800" dirty="0">
              <a:latin typeface="Palatino Linotype"/>
              <a:cs typeface="Palatino Linotype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22C6AE17-1518-4621-ACD7-01E4ADDB8B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592" y="1424940"/>
            <a:ext cx="6805715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434071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Approach</a:t>
            </a:r>
            <a:endParaRPr sz="6000"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601204" y="1691300"/>
            <a:ext cx="6139298" cy="3398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Using MS Excel to study and understand datasets, especially the Columns dataset.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Using </a:t>
            </a:r>
            <a:r>
              <a:rPr lang="en-IN" sz="1800" dirty="0" err="1">
                <a:latin typeface="Bahnschrift" panose="020B0502040204020203" pitchFamily="34" charset="0"/>
              </a:rPr>
              <a:t>Jupyter</a:t>
            </a:r>
            <a:r>
              <a:rPr lang="en-IN" sz="1800" dirty="0"/>
              <a:t> Notebook for studying datasets and performing EDA on the dataset.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Then cleaning the datasets, handling missing values and errors, finding outliers, and data imbalance, performing variance analysis, and finding correlations using various statistical functions.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Withdrawing insights through presenting various plots and graphs.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949825" y="1620753"/>
            <a:ext cx="5607422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Analysis of previous_application.csv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434804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5231-74FB-4458-A40F-CC453B0C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Dataset</a:t>
            </a:r>
            <a:endParaRPr lang="en-IN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FCDE926C-299F-41AD-840D-1E4F67B7F9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711" y="1028582"/>
            <a:ext cx="6936428" cy="2848356"/>
          </a:xfrm>
          <a:prstGeom prst="rect">
            <a:avLst/>
          </a:prstGeom>
        </p:spPr>
      </p:pic>
      <p:sp>
        <p:nvSpPr>
          <p:cNvPr id="4" name="object 6">
            <a:extLst>
              <a:ext uri="{FF2B5EF4-FFF2-40B4-BE49-F238E27FC236}">
                <a16:creationId xmlns:a16="http://schemas.microsoft.com/office/drawing/2014/main" id="{37D35B21-D450-4F53-B42B-DD3DA82DC989}"/>
              </a:ext>
            </a:extLst>
          </p:cNvPr>
          <p:cNvSpPr txBox="1"/>
          <p:nvPr/>
        </p:nvSpPr>
        <p:spPr>
          <a:xfrm>
            <a:off x="1277578" y="4231132"/>
            <a:ext cx="658869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Palatino Linotype"/>
                <a:cs typeface="Palatino Linotype"/>
              </a:rPr>
              <a:t>Dataset</a:t>
            </a:r>
            <a:r>
              <a:rPr sz="1800" spc="40" dirty="0">
                <a:latin typeface="Palatino Linotype"/>
                <a:cs typeface="Palatino Linotype"/>
              </a:rPr>
              <a:t> </a:t>
            </a:r>
            <a:r>
              <a:rPr sz="1800" spc="-140" dirty="0">
                <a:latin typeface="Palatino Linotype"/>
                <a:cs typeface="Palatino Linotype"/>
              </a:rPr>
              <a:t>was</a:t>
            </a:r>
            <a:r>
              <a:rPr sz="1800" spc="15" dirty="0">
                <a:latin typeface="Palatino Linotype"/>
                <a:cs typeface="Palatino Linotype"/>
              </a:rPr>
              <a:t> </a:t>
            </a:r>
            <a:r>
              <a:rPr sz="1800" spc="-75" dirty="0">
                <a:latin typeface="Palatino Linotype"/>
                <a:cs typeface="Palatino Linotype"/>
              </a:rPr>
              <a:t>loaded</a:t>
            </a:r>
            <a:r>
              <a:rPr sz="1800" spc="15" dirty="0">
                <a:latin typeface="Palatino Linotype"/>
                <a:cs typeface="Palatino Linotype"/>
              </a:rPr>
              <a:t> </a:t>
            </a:r>
            <a:r>
              <a:rPr sz="1800" spc="-75" dirty="0">
                <a:latin typeface="Palatino Linotype"/>
                <a:cs typeface="Palatino Linotype"/>
              </a:rPr>
              <a:t>and</a:t>
            </a:r>
            <a:r>
              <a:rPr sz="1800" dirty="0">
                <a:latin typeface="Palatino Linotype"/>
                <a:cs typeface="Palatino Linotype"/>
              </a:rPr>
              <a:t> </a:t>
            </a:r>
            <a:r>
              <a:rPr sz="1800" spc="-40" dirty="0">
                <a:latin typeface="Palatino Linotype"/>
                <a:cs typeface="Palatino Linotype"/>
              </a:rPr>
              <a:t>all</a:t>
            </a:r>
            <a:r>
              <a:rPr sz="1800" spc="20" dirty="0">
                <a:latin typeface="Palatino Linotype"/>
                <a:cs typeface="Palatino Linotype"/>
              </a:rPr>
              <a:t> </a:t>
            </a:r>
            <a:r>
              <a:rPr sz="1800" spc="-40" dirty="0">
                <a:latin typeface="Palatino Linotype"/>
                <a:cs typeface="Palatino Linotype"/>
              </a:rPr>
              <a:t>the</a:t>
            </a:r>
            <a:r>
              <a:rPr sz="1800" spc="15" dirty="0">
                <a:latin typeface="Palatino Linotype"/>
                <a:cs typeface="Palatino Linotype"/>
              </a:rPr>
              <a:t> </a:t>
            </a:r>
            <a:r>
              <a:rPr sz="1800" spc="-45" dirty="0">
                <a:latin typeface="Palatino Linotype"/>
                <a:cs typeface="Palatino Linotype"/>
              </a:rPr>
              <a:t>columns</a:t>
            </a:r>
            <a:r>
              <a:rPr sz="1800" spc="15" dirty="0">
                <a:latin typeface="Palatino Linotype"/>
                <a:cs typeface="Palatino Linotype"/>
              </a:rPr>
              <a:t> </a:t>
            </a:r>
            <a:r>
              <a:rPr sz="1800" spc="-95" dirty="0">
                <a:latin typeface="Palatino Linotype"/>
                <a:cs typeface="Palatino Linotype"/>
              </a:rPr>
              <a:t>were</a:t>
            </a:r>
            <a:r>
              <a:rPr sz="1800" dirty="0">
                <a:latin typeface="Palatino Linotype"/>
                <a:cs typeface="Palatino Linotype"/>
              </a:rPr>
              <a:t> </a:t>
            </a:r>
            <a:r>
              <a:rPr sz="1800" spc="-85" dirty="0">
                <a:latin typeface="Palatino Linotype"/>
                <a:cs typeface="Palatino Linotype"/>
              </a:rPr>
              <a:t>read</a:t>
            </a:r>
            <a:r>
              <a:rPr sz="1800" spc="10" dirty="0">
                <a:latin typeface="Palatino Linotype"/>
                <a:cs typeface="Palatino Linotype"/>
              </a:rPr>
              <a:t> </a:t>
            </a:r>
            <a:r>
              <a:rPr sz="1800" spc="-35" dirty="0">
                <a:latin typeface="Palatino Linotype"/>
                <a:cs typeface="Palatino Linotype"/>
              </a:rPr>
              <a:t>for</a:t>
            </a:r>
            <a:r>
              <a:rPr sz="1800" spc="-15" dirty="0">
                <a:latin typeface="Palatino Linotype"/>
                <a:cs typeface="Palatino Linotype"/>
              </a:rPr>
              <a:t> </a:t>
            </a:r>
            <a:r>
              <a:rPr sz="1800" spc="-65" dirty="0">
                <a:latin typeface="Palatino Linotype"/>
                <a:cs typeface="Palatino Linotype"/>
              </a:rPr>
              <a:t>Data</a:t>
            </a:r>
            <a:r>
              <a:rPr sz="1800" spc="35" dirty="0">
                <a:latin typeface="Palatino Linotype"/>
                <a:cs typeface="Palatino Linotype"/>
              </a:rPr>
              <a:t> </a:t>
            </a:r>
            <a:r>
              <a:rPr sz="1800" spc="-30" dirty="0">
                <a:latin typeface="Palatino Linotype"/>
                <a:cs typeface="Palatino Linotype"/>
              </a:rPr>
              <a:t>Inspection(37</a:t>
            </a:r>
            <a:r>
              <a:rPr sz="1800" spc="35" dirty="0">
                <a:latin typeface="Palatino Linotype"/>
                <a:cs typeface="Palatino Linotype"/>
              </a:rPr>
              <a:t> </a:t>
            </a:r>
            <a:r>
              <a:rPr sz="1800" spc="-45" dirty="0">
                <a:latin typeface="Palatino Linotype"/>
                <a:cs typeface="Palatino Linotype"/>
              </a:rPr>
              <a:t>columns</a:t>
            </a:r>
            <a:r>
              <a:rPr sz="1800" spc="5" dirty="0">
                <a:latin typeface="Palatino Linotype"/>
                <a:cs typeface="Palatino Linotype"/>
              </a:rPr>
              <a:t> </a:t>
            </a:r>
            <a:r>
              <a:rPr sz="1800" spc="-95" dirty="0">
                <a:latin typeface="Palatino Linotype"/>
                <a:cs typeface="Palatino Linotype"/>
              </a:rPr>
              <a:t>were </a:t>
            </a:r>
            <a:r>
              <a:rPr sz="1800" spc="-434" dirty="0">
                <a:latin typeface="Palatino Linotype"/>
                <a:cs typeface="Palatino Linotype"/>
              </a:rPr>
              <a:t> </a:t>
            </a:r>
            <a:r>
              <a:rPr sz="1800" spc="-75" dirty="0">
                <a:latin typeface="Palatino Linotype"/>
                <a:cs typeface="Palatino Linotype"/>
              </a:rPr>
              <a:t>discovered)</a:t>
            </a:r>
            <a:endParaRPr sz="18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8559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EF13-43AB-48A4-9075-DEE08E09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3611C95-5929-4C3F-BD0A-B9602B7FEF40}"/>
              </a:ext>
            </a:extLst>
          </p:cNvPr>
          <p:cNvSpPr txBox="1"/>
          <p:nvPr/>
        </p:nvSpPr>
        <p:spPr>
          <a:xfrm>
            <a:off x="958213" y="911028"/>
            <a:ext cx="748240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sz="18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Data </a:t>
            </a:r>
            <a:r>
              <a:rPr sz="18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inspection </a:t>
            </a:r>
            <a:r>
              <a:rPr sz="1800" spc="-140" dirty="0">
                <a:solidFill>
                  <a:schemeClr val="tx1"/>
                </a:solidFill>
                <a:latin typeface="Palatino Linotype"/>
                <a:cs typeface="Palatino Linotype"/>
              </a:rPr>
              <a:t>was</a:t>
            </a:r>
            <a:r>
              <a:rPr sz="1800" spc="-13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performed 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similar </a:t>
            </a:r>
            <a:r>
              <a:rPr sz="18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to 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previous </a:t>
            </a:r>
            <a:r>
              <a:rPr sz="18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dataset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 and 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missing </a:t>
            </a:r>
            <a:r>
              <a:rPr sz="1800" spc="-95" dirty="0">
                <a:solidFill>
                  <a:schemeClr val="tx1"/>
                </a:solidFill>
                <a:latin typeface="Palatino Linotype"/>
                <a:cs typeface="Palatino Linotype"/>
              </a:rPr>
              <a:t>values</a:t>
            </a:r>
            <a:r>
              <a:rPr sz="1800" spc="-90" dirty="0">
                <a:solidFill>
                  <a:schemeClr val="tx1"/>
                </a:solidFill>
                <a:latin typeface="Palatino Linotype"/>
                <a:cs typeface="Palatino Linotype"/>
              </a:rPr>
              <a:t> were</a:t>
            </a:r>
            <a:r>
              <a:rPr sz="1800" spc="-8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handled using </a:t>
            </a:r>
            <a:r>
              <a:rPr sz="18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Null </a:t>
            </a:r>
            <a:r>
              <a:rPr sz="1800" spc="-100" dirty="0">
                <a:solidFill>
                  <a:schemeClr val="tx1"/>
                </a:solidFill>
                <a:latin typeface="Palatino Linotype"/>
                <a:cs typeface="Palatino Linotype"/>
              </a:rPr>
              <a:t>Value </a:t>
            </a:r>
            <a:r>
              <a:rPr sz="1800" spc="-434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percentage</a:t>
            </a:r>
            <a:r>
              <a:rPr sz="1800" spc="3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imputations</a:t>
            </a:r>
            <a:r>
              <a:rPr sz="1800" spc="4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90" dirty="0">
                <a:solidFill>
                  <a:schemeClr val="tx1"/>
                </a:solidFill>
                <a:latin typeface="Palatino Linotype"/>
                <a:cs typeface="Palatino Linotype"/>
              </a:rPr>
              <a:t>were</a:t>
            </a:r>
            <a:r>
              <a:rPr sz="18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18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performed.</a:t>
            </a:r>
            <a:endParaRPr sz="1800" dirty="0">
              <a:solidFill>
                <a:schemeClr val="tx1"/>
              </a:solidFill>
              <a:latin typeface="Palatino Linotype"/>
              <a:cs typeface="Palatino Linotype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57C0C4FF-6E90-4F3A-A679-459642BC0B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213" y="1999018"/>
            <a:ext cx="3086100" cy="2948120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C269459C-9633-4B73-9657-2E739735C6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5804" y="1999018"/>
            <a:ext cx="2919983" cy="28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4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E10C-354F-4E3C-B4FF-C5363D53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Analysis</a:t>
            </a:r>
            <a:endParaRPr lang="en-IN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0A8B3B69-D6AF-426B-9B79-9E0F7E0BED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528" y="1019494"/>
            <a:ext cx="7218944" cy="38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8C81-3AFD-4297-9D1A-A23FC758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Imbalance</a:t>
            </a:r>
            <a:endParaRPr lang="en-IN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B740CDB2-36F9-4877-BE68-671ECB46BA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15" y="1023658"/>
            <a:ext cx="6880977" cy="37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62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5517-1BDA-4CD9-BD3A-24EB0E3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883F925C-E5EB-4FAB-BEF9-FD2361640DBA}"/>
              </a:ext>
            </a:extLst>
          </p:cNvPr>
          <p:cNvSpPr txBox="1"/>
          <p:nvPr/>
        </p:nvSpPr>
        <p:spPr>
          <a:xfrm>
            <a:off x="1043354" y="1049058"/>
            <a:ext cx="7233137" cy="3603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3333"/>
              <a:buAutoNum type="arabicPeriod"/>
              <a:tabLst>
                <a:tab pos="156845" algn="l"/>
              </a:tabLst>
            </a:pPr>
            <a:r>
              <a:rPr lang="en-US"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Learned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how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Palatino Linotype"/>
                <a:cs typeface="Palatino Linotype"/>
              </a:rPr>
              <a:t>a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company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should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manage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risk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during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giving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loans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to </a:t>
            </a:r>
            <a:r>
              <a:rPr sz="2000" spc="-3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clients.</a:t>
            </a:r>
            <a:endParaRPr sz="20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12700" marR="72390">
              <a:lnSpc>
                <a:spcPct val="100000"/>
              </a:lnSpc>
              <a:spcBef>
                <a:spcPts val="395"/>
              </a:spcBef>
              <a:buSzPct val="93333"/>
              <a:buAutoNum type="arabicPeriod"/>
              <a:tabLst>
                <a:tab pos="189865" algn="l"/>
              </a:tabLst>
            </a:pPr>
            <a:r>
              <a:rPr lang="en-US"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Understood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visualizing</a:t>
            </a:r>
            <a:r>
              <a:rPr sz="20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techniques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using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python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libraries</a:t>
            </a:r>
            <a:r>
              <a:rPr sz="20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(pandas, </a:t>
            </a:r>
            <a:r>
              <a:rPr sz="2000" spc="-3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0" dirty="0">
                <a:solidFill>
                  <a:schemeClr val="tx1"/>
                </a:solidFill>
                <a:latin typeface="Palatino Linotype"/>
                <a:cs typeface="Palatino Linotype"/>
              </a:rPr>
              <a:t>matplotlib,</a:t>
            </a:r>
            <a:r>
              <a:rPr sz="20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seaborn,</a:t>
            </a:r>
            <a:r>
              <a:rPr sz="2000" spc="-1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etc.)</a:t>
            </a:r>
            <a:r>
              <a:rPr sz="20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the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senseful</a:t>
            </a:r>
            <a:r>
              <a:rPr sz="20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data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from</a:t>
            </a:r>
            <a:r>
              <a:rPr sz="20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the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graphs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and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charts.</a:t>
            </a:r>
            <a:endParaRPr sz="20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12700" marR="136525">
              <a:lnSpc>
                <a:spcPct val="100000"/>
              </a:lnSpc>
              <a:spcBef>
                <a:spcPts val="400"/>
              </a:spcBef>
              <a:buSzPct val="93333"/>
              <a:buAutoNum type="arabicPeriod"/>
              <a:tabLst>
                <a:tab pos="189865" algn="l"/>
              </a:tabLst>
            </a:pPr>
            <a:r>
              <a:rPr lang="en-US"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Learned</a:t>
            </a:r>
            <a:r>
              <a:rPr sz="2000" spc="9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Palatino Linotype"/>
                <a:cs typeface="Palatino Linotype"/>
              </a:rPr>
              <a:t>to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present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valuable</a:t>
            </a:r>
            <a:r>
              <a:rPr sz="20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insights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driving</a:t>
            </a:r>
            <a:r>
              <a:rPr sz="2000" spc="2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factors</a:t>
            </a:r>
            <a:r>
              <a:rPr sz="20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from</a:t>
            </a:r>
            <a:r>
              <a:rPr sz="2000" spc="2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the </a:t>
            </a:r>
            <a:r>
              <a:rPr sz="2000" spc="-3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huge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dataset.</a:t>
            </a:r>
            <a:endParaRPr sz="20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12700" marR="22860">
              <a:lnSpc>
                <a:spcPct val="100000"/>
              </a:lnSpc>
              <a:spcBef>
                <a:spcPts val="405"/>
              </a:spcBef>
              <a:buSzPct val="93333"/>
              <a:buAutoNum type="arabicPeriod"/>
              <a:tabLst>
                <a:tab pos="189865" algn="l"/>
              </a:tabLst>
            </a:pPr>
            <a:r>
              <a:rPr lang="en-IN"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 Helped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me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15" dirty="0">
                <a:solidFill>
                  <a:schemeClr val="tx1"/>
                </a:solidFill>
                <a:latin typeface="Palatino Linotype"/>
                <a:cs typeface="Palatino Linotype"/>
              </a:rPr>
              <a:t>to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use</a:t>
            </a:r>
            <a:r>
              <a:rPr sz="2000" spc="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EDA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(Exploratory</a:t>
            </a:r>
            <a:r>
              <a:rPr sz="2000" spc="3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Data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Analysis)and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understand </a:t>
            </a:r>
            <a:r>
              <a:rPr sz="2000" spc="-3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35" dirty="0">
                <a:solidFill>
                  <a:schemeClr val="tx1"/>
                </a:solidFill>
                <a:latin typeface="Palatino Linotype"/>
                <a:cs typeface="Palatino Linotype"/>
              </a:rPr>
              <a:t>Risk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Analysis</a:t>
            </a:r>
            <a:r>
              <a:rPr sz="2000" spc="-10" dirty="0">
                <a:solidFill>
                  <a:schemeClr val="tx1"/>
                </a:solidFill>
                <a:latin typeface="Palatino Linotype"/>
                <a:cs typeface="Palatino Linotype"/>
              </a:rPr>
              <a:t> in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real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Palatino Linotype"/>
                <a:cs typeface="Palatino Linotype"/>
              </a:rPr>
              <a:t>business</a:t>
            </a:r>
            <a:r>
              <a:rPr sz="2000" spc="-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Palatino Linotype"/>
                <a:cs typeface="Palatino Linotype"/>
              </a:rPr>
              <a:t>case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scenes.</a:t>
            </a:r>
            <a:endParaRPr sz="2000" dirty="0">
              <a:solidFill>
                <a:schemeClr val="tx1"/>
              </a:solidFill>
              <a:latin typeface="Palatino Linotype"/>
              <a:cs typeface="Palatino Linotype"/>
            </a:endParaRPr>
          </a:p>
          <a:p>
            <a:pPr marL="12700" marR="86995">
              <a:lnSpc>
                <a:spcPct val="100000"/>
              </a:lnSpc>
              <a:spcBef>
                <a:spcPts val="395"/>
              </a:spcBef>
              <a:buSzPct val="93333"/>
              <a:buAutoNum type="arabicPeriod"/>
              <a:tabLst>
                <a:tab pos="189865" algn="l"/>
              </a:tabLst>
            </a:pPr>
            <a:r>
              <a:rPr lang="en-US"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Understood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about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Outliers,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0" dirty="0">
                <a:solidFill>
                  <a:schemeClr val="tx1"/>
                </a:solidFill>
                <a:latin typeface="Palatino Linotype"/>
                <a:cs typeface="Palatino Linotype"/>
              </a:rPr>
              <a:t>Imputations,</a:t>
            </a:r>
            <a:r>
              <a:rPr sz="20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Handling</a:t>
            </a:r>
            <a:r>
              <a:rPr sz="2000" spc="1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missing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Palatino Linotype"/>
                <a:cs typeface="Palatino Linotype"/>
              </a:rPr>
              <a:t>values </a:t>
            </a:r>
            <a:r>
              <a:rPr sz="2000" spc="-36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Palatino Linotype"/>
                <a:cs typeface="Palatino Linotype"/>
              </a:rPr>
              <a:t>errors,</a:t>
            </a:r>
            <a:r>
              <a:rPr sz="2000" spc="-8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Palatino Linotype"/>
                <a:cs typeface="Palatino Linotype"/>
              </a:rPr>
              <a:t>Data</a:t>
            </a:r>
            <a:r>
              <a:rPr sz="2000" spc="-5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Palatino Linotype"/>
                <a:cs typeface="Palatino Linotype"/>
              </a:rPr>
              <a:t>Imbalances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and</a:t>
            </a:r>
            <a:r>
              <a:rPr sz="200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Palatino Linotype"/>
                <a:cs typeface="Palatino Linotype"/>
              </a:rPr>
              <a:t>Variate</a:t>
            </a:r>
            <a:r>
              <a:rPr sz="2000" spc="10" dirty="0">
                <a:solidFill>
                  <a:schemeClr val="tx1"/>
                </a:solidFill>
                <a:latin typeface="Palatino Linotype"/>
                <a:cs typeface="Palatino Linotype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Palatino Linotype"/>
                <a:cs typeface="Palatino Linotype"/>
              </a:rPr>
              <a:t>analysis.</a:t>
            </a:r>
            <a:endParaRPr sz="2000" dirty="0">
              <a:solidFill>
                <a:schemeClr val="tx1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19646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3225" y="125294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Tech-Stack Used</a:t>
            </a:r>
            <a:endParaRPr sz="4700"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571750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Microsoft Excel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Microsoft PowePoint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Jupyter Notebook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Datasets</a:t>
            </a:r>
            <a:endParaRPr dirty="0"/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411485" y="1900318"/>
            <a:ext cx="2496044" cy="391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</a:t>
            </a:r>
            <a:r>
              <a:rPr lang="en" dirty="0"/>
              <a:t>olumn_description.csv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963574" y="1913420"/>
            <a:ext cx="212925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" dirty="0">
                <a:solidFill>
                  <a:schemeClr val="accent1"/>
                </a:solidFill>
              </a:rPr>
              <a:t>pplication_data.csv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41519" y="1913420"/>
            <a:ext cx="2496043" cy="658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</a:t>
            </a:r>
            <a:r>
              <a:rPr lang="en" dirty="0"/>
              <a:t>revious_application.csv</a:t>
            </a:r>
            <a:endParaRPr dirty="0"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676050" y="255328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data dictionary which describes the meaning of the variables.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037582" y="255328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contains all the information of the client at the time of application. The data is about whether a client has payment difficulties.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578292" y="2553286"/>
            <a:ext cx="2022496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contains information about the client’s previous loan data. It contains the data on whether the previous application had been Approved, Cancelled, Refused, or Unused offer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1949825" y="1620753"/>
            <a:ext cx="5607422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Analysis of application_data.csv</a:t>
            </a:r>
            <a:endParaRPr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dataset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2611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  <a:sym typeface="Barlow Semi Condensed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F14A0CA-E08D-4E58-8B45-0B745F2B17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371" y="1150234"/>
            <a:ext cx="8156863" cy="278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39E9E-B3B5-4ED4-8D2B-6F8C7E3A8670}"/>
              </a:ext>
            </a:extLst>
          </p:cNvPr>
          <p:cNvSpPr txBox="1"/>
          <p:nvPr/>
        </p:nvSpPr>
        <p:spPr>
          <a:xfrm>
            <a:off x="2037998" y="3941070"/>
            <a:ext cx="45823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spc="-65" dirty="0">
                <a:latin typeface="Palatino Linotype"/>
                <a:cs typeface="Palatino Linotype"/>
              </a:rPr>
              <a:t>The dataset</a:t>
            </a:r>
            <a:r>
              <a:rPr lang="en-US" sz="1400" spc="45" dirty="0">
                <a:latin typeface="Palatino Linotype"/>
                <a:cs typeface="Palatino Linotype"/>
              </a:rPr>
              <a:t> </a:t>
            </a:r>
            <a:r>
              <a:rPr lang="en-US" sz="1400" spc="-140" dirty="0">
                <a:latin typeface="Palatino Linotype"/>
                <a:cs typeface="Palatino Linotype"/>
              </a:rPr>
              <a:t>was</a:t>
            </a:r>
            <a:r>
              <a:rPr lang="en-US" sz="1400" spc="25" dirty="0">
                <a:latin typeface="Palatino Linotype"/>
                <a:cs typeface="Palatino Linotype"/>
              </a:rPr>
              <a:t> </a:t>
            </a:r>
            <a:r>
              <a:rPr lang="en-US" sz="1400" spc="-75" dirty="0">
                <a:latin typeface="Palatino Linotype"/>
                <a:cs typeface="Palatino Linotype"/>
              </a:rPr>
              <a:t>loaded</a:t>
            </a:r>
            <a:r>
              <a:rPr lang="en-US" sz="1400" spc="30" dirty="0">
                <a:latin typeface="Palatino Linotype"/>
                <a:cs typeface="Palatino Linotype"/>
              </a:rPr>
              <a:t> </a:t>
            </a:r>
            <a:r>
              <a:rPr lang="en-US" sz="1400" spc="-75" dirty="0">
                <a:latin typeface="Palatino Linotype"/>
                <a:cs typeface="Palatino Linotype"/>
              </a:rPr>
              <a:t>and</a:t>
            </a:r>
            <a:r>
              <a:rPr lang="en-US" sz="1400" spc="5" dirty="0">
                <a:latin typeface="Palatino Linotype"/>
                <a:cs typeface="Palatino Linotype"/>
              </a:rPr>
              <a:t> </a:t>
            </a:r>
            <a:r>
              <a:rPr lang="en-US" sz="1400" spc="-40" dirty="0">
                <a:latin typeface="Palatino Linotype"/>
                <a:cs typeface="Palatino Linotype"/>
              </a:rPr>
              <a:t>all</a:t>
            </a:r>
            <a:r>
              <a:rPr lang="en-US" sz="1400" spc="30" dirty="0">
                <a:latin typeface="Palatino Linotype"/>
                <a:cs typeface="Palatino Linotype"/>
              </a:rPr>
              <a:t> </a:t>
            </a:r>
            <a:r>
              <a:rPr lang="en-US" sz="1400" spc="-35" dirty="0">
                <a:latin typeface="Palatino Linotype"/>
                <a:cs typeface="Palatino Linotype"/>
              </a:rPr>
              <a:t>the</a:t>
            </a:r>
            <a:r>
              <a:rPr lang="en-US" sz="1400" spc="10" dirty="0">
                <a:latin typeface="Palatino Linotype"/>
                <a:cs typeface="Palatino Linotype"/>
              </a:rPr>
              <a:t> </a:t>
            </a:r>
            <a:r>
              <a:rPr lang="en-US" sz="1400" spc="-45" dirty="0">
                <a:latin typeface="Palatino Linotype"/>
                <a:cs typeface="Palatino Linotype"/>
              </a:rPr>
              <a:t>columns</a:t>
            </a:r>
            <a:r>
              <a:rPr lang="en-US" sz="1400" spc="25" dirty="0">
                <a:latin typeface="Palatino Linotype"/>
                <a:cs typeface="Palatino Linotype"/>
              </a:rPr>
              <a:t> </a:t>
            </a:r>
            <a:r>
              <a:rPr lang="en-US" sz="1400" spc="-90" dirty="0">
                <a:latin typeface="Palatino Linotype"/>
                <a:cs typeface="Palatino Linotype"/>
              </a:rPr>
              <a:t>were</a:t>
            </a:r>
            <a:r>
              <a:rPr lang="en-US" sz="1400" spc="5" dirty="0">
                <a:latin typeface="Palatino Linotype"/>
                <a:cs typeface="Palatino Linotype"/>
              </a:rPr>
              <a:t> </a:t>
            </a:r>
            <a:r>
              <a:rPr lang="en-US" sz="1400" spc="-85" dirty="0">
                <a:latin typeface="Palatino Linotype"/>
                <a:cs typeface="Palatino Linotype"/>
              </a:rPr>
              <a:t>read</a:t>
            </a:r>
            <a:r>
              <a:rPr lang="en-US" sz="1400" spc="20" dirty="0">
                <a:latin typeface="Palatino Linotype"/>
                <a:cs typeface="Palatino Linotype"/>
              </a:rPr>
              <a:t> </a:t>
            </a:r>
            <a:r>
              <a:rPr lang="en-US" sz="1400" spc="-35" dirty="0">
                <a:latin typeface="Palatino Linotype"/>
                <a:cs typeface="Palatino Linotype"/>
              </a:rPr>
              <a:t>for</a:t>
            </a:r>
            <a:r>
              <a:rPr lang="en-US" sz="1400" spc="-10" dirty="0">
                <a:latin typeface="Palatino Linotype"/>
                <a:cs typeface="Palatino Linotype"/>
              </a:rPr>
              <a:t> </a:t>
            </a:r>
            <a:r>
              <a:rPr lang="en-US" sz="1400" spc="-45" dirty="0">
                <a:latin typeface="Palatino Linotype"/>
                <a:cs typeface="Palatino Linotype"/>
              </a:rPr>
              <a:t>further</a:t>
            </a:r>
            <a:r>
              <a:rPr lang="en-US" sz="1400" spc="15" dirty="0">
                <a:latin typeface="Palatino Linotype"/>
                <a:cs typeface="Palatino Linotype"/>
              </a:rPr>
              <a:t> </a:t>
            </a:r>
            <a:r>
              <a:rPr lang="en-US" sz="1400" spc="-90" dirty="0">
                <a:latin typeface="Palatino Linotype"/>
                <a:cs typeface="Palatino Linotype"/>
              </a:rPr>
              <a:t>data</a:t>
            </a:r>
            <a:r>
              <a:rPr lang="en-US" sz="1400" spc="30" dirty="0">
                <a:latin typeface="Palatino Linotype"/>
                <a:cs typeface="Palatino Linotype"/>
              </a:rPr>
              <a:t> </a:t>
            </a:r>
            <a:r>
              <a:rPr lang="en-US" sz="1400" spc="-50" dirty="0">
                <a:latin typeface="Palatino Linotype"/>
                <a:cs typeface="Palatino Linotype"/>
              </a:rPr>
              <a:t>inspections</a:t>
            </a:r>
            <a:r>
              <a:rPr lang="en-US" sz="1400" spc="50" dirty="0">
                <a:latin typeface="Palatino Linotype"/>
                <a:cs typeface="Palatino Linotype"/>
              </a:rPr>
              <a:t> </a:t>
            </a:r>
            <a:r>
              <a:rPr lang="en-US" sz="1400" dirty="0">
                <a:latin typeface="Palatino Linotype"/>
                <a:cs typeface="Palatino Linotype"/>
              </a:rPr>
              <a:t>(122</a:t>
            </a:r>
            <a:r>
              <a:rPr lang="en-US" sz="1400" spc="5" dirty="0">
                <a:latin typeface="Palatino Linotype"/>
                <a:cs typeface="Palatino Linotype"/>
              </a:rPr>
              <a:t> </a:t>
            </a:r>
            <a:r>
              <a:rPr lang="en-US" sz="1400" spc="-45" dirty="0">
                <a:latin typeface="Palatino Linotype"/>
                <a:cs typeface="Palatino Linotype"/>
              </a:rPr>
              <a:t>columns </a:t>
            </a:r>
            <a:r>
              <a:rPr lang="en-US" sz="1400" spc="-90" dirty="0">
                <a:latin typeface="Palatino Linotype"/>
                <a:cs typeface="Palatino Linotype"/>
              </a:rPr>
              <a:t>were</a:t>
            </a:r>
            <a:r>
              <a:rPr lang="en-US" sz="1400" spc="-5" dirty="0">
                <a:latin typeface="Palatino Linotype"/>
                <a:cs typeface="Palatino Linotype"/>
              </a:rPr>
              <a:t> </a:t>
            </a:r>
            <a:r>
              <a:rPr lang="en-US" sz="1400" spc="-45" dirty="0">
                <a:latin typeface="Palatino Linotype"/>
                <a:cs typeface="Palatino Linotype"/>
              </a:rPr>
              <a:t>detected).</a:t>
            </a:r>
            <a:endParaRPr lang="en-US" sz="1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6721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46FB-6870-40CB-BE47-14FE2598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 &amp; cleaning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818B2-F193-4979-B73B-54908C313D7F}"/>
              </a:ext>
            </a:extLst>
          </p:cNvPr>
          <p:cNvSpPr txBox="1"/>
          <p:nvPr/>
        </p:nvSpPr>
        <p:spPr>
          <a:xfrm>
            <a:off x="800100" y="1102634"/>
            <a:ext cx="7065818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</a:t>
            </a:r>
            <a:r>
              <a:rPr lang="en-US" sz="14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lang="en-US" sz="1400" spc="-114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lang="en-US" sz="14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lang="en-US" sz="14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</a:t>
            </a:r>
            <a:r>
              <a:rPr lang="en-US" sz="14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lang="en-US" sz="14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</a:t>
            </a:r>
            <a:r>
              <a:rPr lang="en-US" sz="14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al</a:t>
            </a:r>
            <a:r>
              <a:rPr lang="en-US" sz="1400"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no</a:t>
            </a:r>
            <a:r>
              <a:rPr lang="en-US" sz="14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.</a:t>
            </a:r>
            <a:r>
              <a:rPr lang="en-US" sz="1400" spc="-1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f</a:t>
            </a:r>
            <a:r>
              <a:rPr lang="en-US" sz="14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10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row</a:t>
            </a:r>
            <a:r>
              <a:rPr lang="en-US" sz="1400" spc="-7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lang="en-US" sz="14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lang="en-US" sz="14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l</a:t>
            </a: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u</a:t>
            </a:r>
            <a:r>
              <a:rPr lang="en-US" sz="14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</a:t>
            </a:r>
            <a:r>
              <a:rPr lang="en-US" sz="1400" spc="-8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</a:t>
            </a:r>
            <a:r>
              <a:rPr lang="en-US" sz="14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lang="en-US" sz="1400" spc="-1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-</a:t>
            </a:r>
            <a:r>
              <a:rPr lang="en-US" sz="14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6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</a:t>
            </a:r>
            <a:r>
              <a:rPr lang="en-US" sz="14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</a:t>
            </a:r>
            <a:r>
              <a:rPr lang="en-US" sz="1400" spc="-9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</a:t>
            </a:r>
            <a:r>
              <a:rPr lang="en-US" sz="1400" spc="-1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</a:t>
            </a:r>
            <a:r>
              <a:rPr lang="en-US" sz="1400" spc="-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e().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Checking</a:t>
            </a:r>
            <a:r>
              <a:rPr lang="en-US" sz="14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datatypes-</a:t>
            </a:r>
            <a:r>
              <a:rPr lang="en-US" sz="1400" spc="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info().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lang="en-US" sz="14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Summarizing</a:t>
            </a:r>
            <a:r>
              <a:rPr lang="en-US" sz="14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numeric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columns-</a:t>
            </a:r>
            <a:r>
              <a:rPr lang="en-US" sz="14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describe().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Calculating</a:t>
            </a:r>
            <a:r>
              <a:rPr lang="en-US" sz="1400" spc="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lang="en-US" sz="14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Null</a:t>
            </a:r>
            <a:r>
              <a:rPr lang="en-US" sz="14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1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Value</a:t>
            </a:r>
            <a:r>
              <a:rPr lang="en-US" sz="1400" spc="1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Percentage(NVP).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 indent="-34798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60045" algn="l"/>
                <a:tab pos="360680" algn="l"/>
              </a:tabLst>
            </a:pPr>
            <a:r>
              <a:rPr lang="en-US" sz="14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The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columns</a:t>
            </a:r>
            <a:r>
              <a:rPr lang="en-US" sz="14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given</a:t>
            </a:r>
            <a:r>
              <a:rPr lang="en-US" sz="14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in</a:t>
            </a:r>
            <a:r>
              <a:rPr lang="en-US" sz="14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the </a:t>
            </a:r>
            <a:r>
              <a:rPr lang="en-US" sz="14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picture</a:t>
            </a:r>
            <a:r>
              <a:rPr lang="en-US" sz="1400" spc="3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6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below</a:t>
            </a:r>
            <a:r>
              <a:rPr lang="en-US" sz="14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having</a:t>
            </a:r>
            <a:r>
              <a:rPr lang="en-US" sz="14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5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NVP</a:t>
            </a:r>
            <a:r>
              <a:rPr lang="en-US" sz="14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&gt;</a:t>
            </a:r>
            <a:r>
              <a:rPr lang="en-US" sz="14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35%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would</a:t>
            </a:r>
            <a:r>
              <a:rPr lang="en-US" sz="14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be</a:t>
            </a:r>
            <a:r>
              <a:rPr lang="en-US" sz="1400" spc="-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removed</a:t>
            </a:r>
            <a:r>
              <a:rPr lang="en-US" sz="14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lang="en-US" sz="1400" spc="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5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others</a:t>
            </a:r>
            <a:r>
              <a:rPr lang="en-US" sz="1400" spc="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8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would</a:t>
            </a:r>
            <a:r>
              <a:rPr lang="en-US" sz="1400" spc="-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3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be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  <a:p>
            <a:pPr marL="360045">
              <a:lnSpc>
                <a:spcPct val="100000"/>
              </a:lnSpc>
              <a:spcBef>
                <a:spcPts val="5"/>
              </a:spcBef>
            </a:pPr>
            <a:r>
              <a:rPr lang="en-US" sz="14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imputed-</a:t>
            </a:r>
            <a:r>
              <a:rPr lang="en-US" sz="1400" spc="2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mode()</a:t>
            </a:r>
            <a:r>
              <a:rPr lang="en-US" sz="1400" spc="1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75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and</a:t>
            </a:r>
            <a:r>
              <a:rPr lang="en-US" sz="1400" spc="-2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 </a:t>
            </a:r>
            <a:r>
              <a:rPr lang="en-US" sz="1400" spc="-40" dirty="0">
                <a:solidFill>
                  <a:schemeClr val="tx1"/>
                </a:solidFill>
                <a:latin typeface="Bahnschrift" panose="020B0502040204020203" pitchFamily="34" charset="0"/>
                <a:cs typeface="Palatino Linotype"/>
              </a:rPr>
              <a:t>median().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  <a:cs typeface="Palatino Linotype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C5AC9F2A-0D1A-46A7-B81B-EBED35C850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618" y="2999549"/>
            <a:ext cx="7155526" cy="17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69438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2061</Words>
  <Application>Microsoft Office PowerPoint</Application>
  <PresentationFormat>On-screen Show (16:9)</PresentationFormat>
  <Paragraphs>183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Barlow Semi Condensed Medium</vt:lpstr>
      <vt:lpstr>Calibri</vt:lpstr>
      <vt:lpstr>Barlow Semi Condensed</vt:lpstr>
      <vt:lpstr>Bahnschrift</vt:lpstr>
      <vt:lpstr>Arial MT</vt:lpstr>
      <vt:lpstr>Arial</vt:lpstr>
      <vt:lpstr>Roboto Condensed Light</vt:lpstr>
      <vt:lpstr>Palatino Linotype</vt:lpstr>
      <vt:lpstr>Fjalla One</vt:lpstr>
      <vt:lpstr>Technology Consulting by Slidesgo</vt:lpstr>
      <vt:lpstr>Bank Loan Case Study</vt:lpstr>
      <vt:lpstr>Table of Contents</vt:lpstr>
      <vt:lpstr>Project Description</vt:lpstr>
      <vt:lpstr>Approach</vt:lpstr>
      <vt:lpstr>Tech-Stack Used</vt:lpstr>
      <vt:lpstr>Understanding the Datasets</vt:lpstr>
      <vt:lpstr>Analysis of application_data.csv</vt:lpstr>
      <vt:lpstr>Loading dataset</vt:lpstr>
      <vt:lpstr>Data inspection &amp; cleaning</vt:lpstr>
      <vt:lpstr>Error Handling</vt:lpstr>
      <vt:lpstr>Binning data</vt:lpstr>
      <vt:lpstr>Outliers analysis</vt:lpstr>
      <vt:lpstr>Data imbalance</vt:lpstr>
      <vt:lpstr>Univariate Analysis</vt:lpstr>
      <vt:lpstr>Insights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(Continuous Data)</vt:lpstr>
      <vt:lpstr>PowerPoint Presentation</vt:lpstr>
      <vt:lpstr>PowerPoint Presentation</vt:lpstr>
      <vt:lpstr>Bivariate Analysis</vt:lpstr>
      <vt:lpstr>Insights (Numerical data)</vt:lpstr>
      <vt:lpstr>PowerPoint Presentation</vt:lpstr>
      <vt:lpstr>PowerPoint Presentation</vt:lpstr>
      <vt:lpstr>Insights (Continuous data)</vt:lpstr>
      <vt:lpstr>PowerPoint Presentation</vt:lpstr>
      <vt:lpstr>Insights (Continuous data)</vt:lpstr>
      <vt:lpstr>PowerPoint Presentation</vt:lpstr>
      <vt:lpstr>Correlation Analysis</vt:lpstr>
      <vt:lpstr>Insights on Pair Plots</vt:lpstr>
      <vt:lpstr>PowerPoint Presentation</vt:lpstr>
      <vt:lpstr>Insights ON Heat Map</vt:lpstr>
      <vt:lpstr>Target 0</vt:lpstr>
      <vt:lpstr>Target 1</vt:lpstr>
      <vt:lpstr>Top 10 Correlation</vt:lpstr>
      <vt:lpstr>Top 10 Correlation</vt:lpstr>
      <vt:lpstr>Analysis of previous_application.csv</vt:lpstr>
      <vt:lpstr>Loading Dataset</vt:lpstr>
      <vt:lpstr>Handling Missing Values</vt:lpstr>
      <vt:lpstr>Outliers Analysis</vt:lpstr>
      <vt:lpstr>Data Imbalance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</dc:title>
  <dc:creator>DELL</dc:creator>
  <cp:lastModifiedBy>yadavmry5051@outlook.com</cp:lastModifiedBy>
  <cp:revision>14</cp:revision>
  <dcterms:modified xsi:type="dcterms:W3CDTF">2023-04-17T13:53:31Z</dcterms:modified>
</cp:coreProperties>
</file>